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91" r:id="rId2"/>
    <p:sldId id="339" r:id="rId3"/>
    <p:sldId id="340" r:id="rId4"/>
    <p:sldId id="341" r:id="rId5"/>
    <p:sldId id="342" r:id="rId6"/>
    <p:sldId id="343" r:id="rId7"/>
    <p:sldId id="344" r:id="rId8"/>
    <p:sldId id="278" r:id="rId9"/>
    <p:sldId id="347" r:id="rId10"/>
    <p:sldId id="318" r:id="rId11"/>
    <p:sldId id="345" r:id="rId12"/>
    <p:sldId id="325" r:id="rId13"/>
    <p:sldId id="329" r:id="rId14"/>
    <p:sldId id="333" r:id="rId15"/>
    <p:sldId id="259" r:id="rId16"/>
    <p:sldId id="308" r:id="rId17"/>
    <p:sldId id="314" r:id="rId18"/>
    <p:sldId id="312" r:id="rId19"/>
    <p:sldId id="273" r:id="rId20"/>
    <p:sldId id="324" r:id="rId21"/>
    <p:sldId id="34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64" autoAdjust="0"/>
    <p:restoredTop sz="94628" autoAdjust="0"/>
  </p:normalViewPr>
  <p:slideViewPr>
    <p:cSldViewPr>
      <p:cViewPr>
        <p:scale>
          <a:sx n="80" d="100"/>
          <a:sy n="80" d="100"/>
        </p:scale>
        <p:origin x="966" y="2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93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99B40-BC81-4D27-A028-3E272E61E097}" type="datetimeFigureOut">
              <a:rPr lang="ru-RU" smtClean="0"/>
              <a:t>18.03.2015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D570EDD-8FB2-43DC-A370-F9B0EC5DA92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99B40-BC81-4D27-A028-3E272E61E097}" type="datetimeFigureOut">
              <a:rPr lang="ru-RU" smtClean="0"/>
              <a:t>18.03.2015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70EDD-8FB2-43DC-A370-F9B0EC5DA9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99B40-BC81-4D27-A028-3E272E61E097}" type="datetimeFigureOut">
              <a:rPr lang="ru-RU" smtClean="0"/>
              <a:t>18.03.2015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70EDD-8FB2-43DC-A370-F9B0EC5DA929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99B40-BC81-4D27-A028-3E272E61E097}" type="datetimeFigureOut">
              <a:rPr lang="ru-RU" smtClean="0"/>
              <a:t>18.03.2015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70EDD-8FB2-43DC-A370-F9B0EC5DA92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99B40-BC81-4D27-A028-3E272E61E097}" type="datetimeFigureOut">
              <a:rPr lang="ru-RU" smtClean="0"/>
              <a:t>18.03.2015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70EDD-8FB2-43DC-A370-F9B0EC5DA929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99B40-BC81-4D27-A028-3E272E61E097}" type="datetimeFigureOut">
              <a:rPr lang="ru-RU" smtClean="0"/>
              <a:t>18.03.2015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70EDD-8FB2-43DC-A370-F9B0EC5DA9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99B40-BC81-4D27-A028-3E272E61E097}" type="datetimeFigureOut">
              <a:rPr lang="ru-RU" smtClean="0"/>
              <a:t>18.03.2015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70EDD-8FB2-43DC-A370-F9B0EC5DA9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99B40-BC81-4D27-A028-3E272E61E097}" type="datetimeFigureOut">
              <a:rPr lang="ru-RU" smtClean="0"/>
              <a:t>18.03.2015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70EDD-8FB2-43DC-A370-F9B0EC5DA9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99B40-BC81-4D27-A028-3E272E61E097}" type="datetimeFigureOut">
              <a:rPr lang="ru-RU" smtClean="0"/>
              <a:t>18.03.2015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70EDD-8FB2-43DC-A370-F9B0EC5DA9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99B40-BC81-4D27-A028-3E272E61E097}" type="datetimeFigureOut">
              <a:rPr lang="ru-RU" smtClean="0"/>
              <a:t>18.03.2015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70EDD-8FB2-43DC-A370-F9B0EC5DA9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99B40-BC81-4D27-A028-3E272E61E097}" type="datetimeFigureOut">
              <a:rPr lang="ru-RU" smtClean="0"/>
              <a:t>18.03.2015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70EDD-8FB2-43DC-A370-F9B0EC5DA9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F5D99B40-BC81-4D27-A028-3E272E61E097}" type="datetimeFigureOut">
              <a:rPr lang="ru-RU" smtClean="0"/>
              <a:t>18.03.2015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1D570EDD-8FB2-43DC-A370-F9B0EC5DA929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profcoma.net/ozdorovitel/" TargetMode="External"/><Relationship Id="rId2" Type="http://schemas.openxmlformats.org/officeDocument/2006/relationships/hyperlink" Target="http://profcoma.net/predsedateli-profsoyuznyx-byuro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profcoma.net/kultorg/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51520" y="4941168"/>
            <a:ext cx="8784976" cy="39404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ru-RU" sz="4000" dirty="0" smtClean="0"/>
          </a:p>
        </p:txBody>
      </p:sp>
      <p:sp>
        <p:nvSpPr>
          <p:cNvPr id="2" name="Прямоугольник 1"/>
          <p:cNvSpPr/>
          <p:nvPr/>
        </p:nvSpPr>
        <p:spPr>
          <a:xfrm>
            <a:off x="0" y="1844824"/>
            <a:ext cx="9144000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0" i="0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Первичная профсоюзная</a:t>
            </a:r>
            <a:r>
              <a:rPr kumimoji="0" lang="ru-RU" sz="5400" b="0" i="0" u="none" strike="noStrike" kern="0" cap="none" spc="0" normalizeH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 организация</a:t>
            </a:r>
            <a:br>
              <a:rPr kumimoji="0" lang="ru-RU" sz="5400" b="0" i="0" u="none" strike="noStrike" kern="0" cap="none" spc="0" normalizeH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</a:br>
            <a:r>
              <a:rPr kumimoji="0" lang="ru-RU" sz="8800" b="0" i="0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УГТУ</a:t>
            </a:r>
            <a:r>
              <a:rPr kumimoji="0" lang="ru-RU" sz="9600" b="0" i="0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/>
            </a:r>
            <a:br>
              <a:rPr kumimoji="0" lang="ru-RU" sz="9600" b="0" i="0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</a:br>
            <a:r>
              <a:rPr kumimoji="0" lang="ru-RU" sz="4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Нефтегазстройпрофсоюза</a:t>
            </a:r>
            <a:r>
              <a:rPr kumimoji="0" lang="ru-RU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 России</a:t>
            </a:r>
            <a:endParaRPr kumimoji="0" lang="ru-RU" sz="1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812406"/>
          </a:xfrm>
          <a:prstGeom prst="rect">
            <a:avLst/>
          </a:prstGeom>
        </p:spPr>
      </p:pic>
      <p:pic>
        <p:nvPicPr>
          <p:cNvPr id="1026" name="Picture 2" descr="C:\Users\Руслан\Desktop\image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638" r="100000">
                        <a14:foregroundMark x1="6380" y1="30102" x2="48006" y2="3827"/>
                        <a14:foregroundMark x1="46730" y1="5612" x2="44657" y2="28827"/>
                        <a14:foregroundMark x1="9729" y1="30867" x2="42265" y2="28827"/>
                        <a14:foregroundMark x1="52632" y1="7143" x2="85965" y2="20918"/>
                        <a14:foregroundMark x1="70335" y1="24235" x2="53429" y2="242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4045" y="86266"/>
            <a:ext cx="2072451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Руслан\Desktop\logo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3392" y="5366988"/>
            <a:ext cx="1593104" cy="1395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5057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40768"/>
            <a:ext cx="8229600" cy="1600200"/>
          </a:xfrm>
        </p:spPr>
        <p:txBody>
          <a:bodyPr/>
          <a:lstStyle/>
          <a:p>
            <a:r>
              <a:rPr lang="ru-RU" dirty="0" smtClean="0">
                <a:latin typeface="Calibri" panose="020F0502020204030204" pitchFamily="34" charset="0"/>
              </a:rPr>
              <a:t>Основная задача</a:t>
            </a:r>
            <a:endParaRPr lang="ru-RU" dirty="0">
              <a:latin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863477"/>
            <a:ext cx="9144000" cy="164564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b="1" i="1" dirty="0" smtClean="0">
              <a:solidFill>
                <a:srgbClr val="C00000"/>
              </a:solidFill>
              <a:latin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ru-RU" b="1" i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Коллективная </a:t>
            </a:r>
            <a:r>
              <a:rPr lang="ru-RU" b="1" i="1" u="sng" dirty="0" smtClean="0">
                <a:solidFill>
                  <a:srgbClr val="C00000"/>
                </a:solidFill>
                <a:latin typeface="Calibri" panose="020F0502020204030204" pitchFamily="34" charset="0"/>
              </a:rPr>
              <a:t>защита </a:t>
            </a:r>
            <a:r>
              <a:rPr lang="ru-RU" b="1" i="1" u="sng" dirty="0">
                <a:solidFill>
                  <a:srgbClr val="C00000"/>
                </a:solidFill>
                <a:latin typeface="Calibri" panose="020F0502020204030204" pitchFamily="34" charset="0"/>
              </a:rPr>
              <a:t>прав и интересов</a:t>
            </a:r>
            <a:r>
              <a:rPr lang="ru-RU" b="1" dirty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r>
              <a:rPr lang="ru-RU" b="1" i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своих </a:t>
            </a:r>
            <a:r>
              <a:rPr lang="ru-RU" b="1" i="1" dirty="0">
                <a:solidFill>
                  <a:srgbClr val="C00000"/>
                </a:solidFill>
                <a:latin typeface="Calibri" panose="020F0502020204030204" pitchFamily="34" charset="0"/>
              </a:rPr>
              <a:t>членов</a:t>
            </a:r>
            <a:r>
              <a:rPr lang="ru-RU" b="1" i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,</a:t>
            </a:r>
            <a:br>
              <a:rPr lang="ru-RU" b="1" i="1" dirty="0" smtClean="0">
                <a:solidFill>
                  <a:srgbClr val="C00000"/>
                </a:solidFill>
                <a:latin typeface="Calibri" panose="020F0502020204030204" pitchFamily="34" charset="0"/>
              </a:rPr>
            </a:br>
            <a:r>
              <a:rPr lang="ru-RU" b="1" i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взаимная </a:t>
            </a:r>
            <a:r>
              <a:rPr lang="ru-RU" b="1" i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поддержка </a:t>
            </a:r>
            <a:r>
              <a:rPr lang="ru-RU" b="1" i="1" dirty="0">
                <a:solidFill>
                  <a:srgbClr val="C00000"/>
                </a:solidFill>
                <a:latin typeface="Calibri" panose="020F0502020204030204" pitchFamily="34" charset="0"/>
              </a:rPr>
              <a:t>и </a:t>
            </a:r>
            <a:r>
              <a:rPr lang="ru-RU" b="1" i="1" u="sng" dirty="0" smtClean="0">
                <a:solidFill>
                  <a:srgbClr val="C00000"/>
                </a:solidFill>
                <a:latin typeface="Calibri" panose="020F0502020204030204" pitchFamily="34" charset="0"/>
              </a:rPr>
              <a:t>взаимопомощь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812406"/>
          </a:xfrm>
          <a:prstGeom prst="rect">
            <a:avLst/>
          </a:prstGeom>
        </p:spPr>
      </p:pic>
      <p:pic>
        <p:nvPicPr>
          <p:cNvPr id="5" name="Picture 2" descr="C:\Users\Руслан\Desktop\image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638" r="100000">
                        <a14:foregroundMark x1="6380" y1="30102" x2="48006" y2="3827"/>
                        <a14:foregroundMark x1="46730" y1="5612" x2="44657" y2="28827"/>
                        <a14:foregroundMark x1="9729" y1="30867" x2="42265" y2="28827"/>
                        <a14:foregroundMark x1="52632" y1="7143" x2="85965" y2="20918"/>
                        <a14:foregroundMark x1="70335" y1="24235" x2="53429" y2="242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4045" y="86266"/>
            <a:ext cx="2072451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2549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487" y="0"/>
            <a:ext cx="7403023" cy="6181526"/>
          </a:xfrm>
        </p:spPr>
      </p:pic>
      <p:sp>
        <p:nvSpPr>
          <p:cNvPr id="5" name="Прямоугольник 4"/>
          <p:cNvSpPr/>
          <p:nvPr/>
        </p:nvSpPr>
        <p:spPr>
          <a:xfrm>
            <a:off x="755576" y="6245543"/>
            <a:ext cx="76328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Calibri" panose="020F0502020204030204" pitchFamily="34" charset="0"/>
              </a:rPr>
              <a:t>1 </a:t>
            </a:r>
            <a:r>
              <a:rPr lang="ru-RU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миллион </a:t>
            </a:r>
            <a:r>
              <a:rPr lang="ru-RU" b="1" dirty="0">
                <a:solidFill>
                  <a:srgbClr val="FF0000"/>
                </a:solidFill>
                <a:latin typeface="Calibri" panose="020F0502020204030204" pitchFamily="34" charset="0"/>
              </a:rPr>
              <a:t>250 тысяч членов Профсоюза</a:t>
            </a:r>
          </a:p>
        </p:txBody>
      </p:sp>
    </p:spTree>
    <p:extLst>
      <p:ext uri="{BB962C8B-B14F-4D97-AF65-F5344CB8AC3E}">
        <p14:creationId xmlns:p14="http://schemas.microsoft.com/office/powerpoint/2010/main" val="3714414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bg1">
                <a:tint val="80000"/>
                <a:satMod val="250000"/>
              </a:schemeClr>
            </a:gs>
            <a:gs pos="76000">
              <a:schemeClr val="bg1">
                <a:tint val="90000"/>
                <a:shade val="90000"/>
                <a:satMod val="200000"/>
              </a:schemeClr>
            </a:gs>
            <a:gs pos="92000">
              <a:schemeClr val="bg1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4076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3200" dirty="0" smtClean="0">
                <a:latin typeface="Calibri" panose="020F0502020204030204" pitchFamily="34" charset="0"/>
              </a:rPr>
              <a:t>Структура </a:t>
            </a:r>
            <a:r>
              <a:rPr lang="ru-RU" sz="3200" dirty="0" smtClean="0">
                <a:effectLst/>
                <a:latin typeface="Calibri" panose="020F0502020204030204" pitchFamily="34" charset="0"/>
              </a:rPr>
              <a:t>Коми </a:t>
            </a:r>
            <a:r>
              <a:rPr lang="ru-RU" sz="3200" dirty="0">
                <a:effectLst/>
                <a:latin typeface="Calibri" panose="020F0502020204030204" pitchFamily="34" charset="0"/>
              </a:rPr>
              <a:t>республиканской организации </a:t>
            </a:r>
            <a:r>
              <a:rPr lang="ru-RU" sz="3200" dirty="0" smtClean="0">
                <a:effectLst/>
                <a:latin typeface="Calibri" panose="020F0502020204030204" pitchFamily="34" charset="0"/>
              </a:rPr>
              <a:t/>
            </a:r>
            <a:br>
              <a:rPr lang="ru-RU" sz="3200" dirty="0" smtClean="0">
                <a:effectLst/>
                <a:latin typeface="Calibri" panose="020F0502020204030204" pitchFamily="34" charset="0"/>
              </a:rPr>
            </a:br>
            <a:r>
              <a:rPr lang="ru-RU" sz="3200" dirty="0" smtClean="0">
                <a:effectLst/>
                <a:latin typeface="Calibri" panose="020F0502020204030204" pitchFamily="34" charset="0"/>
              </a:rPr>
              <a:t>Нефтегазстройпрофсоюза </a:t>
            </a:r>
            <a:r>
              <a:rPr lang="ru-RU" sz="3200" dirty="0">
                <a:effectLst/>
                <a:latin typeface="Calibri" panose="020F0502020204030204" pitchFamily="34" charset="0"/>
              </a:rPr>
              <a:t>России</a:t>
            </a:r>
            <a:endParaRPr lang="ru-RU" sz="3200" dirty="0">
              <a:latin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484784"/>
            <a:ext cx="8748464" cy="4669979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1400" b="1" i="1" u="sng" dirty="0">
                <a:solidFill>
                  <a:schemeClr val="tx1"/>
                </a:solidFill>
                <a:latin typeface="Calibri" panose="020F0502020204030204" pitchFamily="34" charset="0"/>
              </a:rPr>
              <a:t>Организации, входящие напрямую в состав Коми </a:t>
            </a:r>
            <a:r>
              <a:rPr lang="ru-RU" sz="1400" b="1" i="1" u="sng" dirty="0" smtClean="0">
                <a:solidFill>
                  <a:schemeClr val="tx1"/>
                </a:solidFill>
                <a:latin typeface="Calibri" panose="020F0502020204030204" pitchFamily="34" charset="0"/>
              </a:rPr>
              <a:t>республиканской организации:</a:t>
            </a:r>
            <a:endParaRPr lang="ru-RU" sz="1400" b="1" i="1" u="sng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ru-RU" sz="1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1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</a:rPr>
              <a:t>. </a:t>
            </a:r>
            <a:r>
              <a:rPr lang="ru-RU" sz="1400" b="1" dirty="0">
                <a:solidFill>
                  <a:schemeClr val="tx1"/>
                </a:solidFill>
                <a:latin typeface="Calibri" panose="020F0502020204030204" pitchFamily="34" charset="0"/>
              </a:rPr>
              <a:t>ППО ОАО «Северные МН»</a:t>
            </a:r>
          </a:p>
          <a:p>
            <a:pPr>
              <a:spcBef>
                <a:spcPts val="0"/>
              </a:spcBef>
            </a:pP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</a:rPr>
              <a:t>2. ППО ОАО «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</a:rPr>
              <a:t>Коминефтегеофизика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</a:rPr>
              <a:t>»</a:t>
            </a:r>
          </a:p>
          <a:p>
            <a:pPr>
              <a:spcBef>
                <a:spcPts val="0"/>
              </a:spcBef>
            </a:pP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</a:rPr>
              <a:t>3. ППО ЗАО «УМНУ»</a:t>
            </a:r>
          </a:p>
          <a:p>
            <a:pPr>
              <a:spcBef>
                <a:spcPts val="0"/>
              </a:spcBef>
            </a:pP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</a:rPr>
              <a:t>4. ППО ООО "ГСИ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</a:rPr>
              <a:t>Ухтанефтехиммонтаж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</a:rPr>
              <a:t>"</a:t>
            </a:r>
          </a:p>
          <a:p>
            <a:pPr>
              <a:spcBef>
                <a:spcPts val="0"/>
              </a:spcBef>
            </a:pP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</a:rPr>
              <a:t>5. ППО ЗАО «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</a:rPr>
              <a:t>Печоранефтегаз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</a:rPr>
              <a:t>»</a:t>
            </a:r>
          </a:p>
          <a:p>
            <a:pPr>
              <a:spcBef>
                <a:spcPts val="0"/>
              </a:spcBef>
            </a:pP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</a:rPr>
              <a:t>6. ППО ООО «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</a:rPr>
              <a:t>Динью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</a:rPr>
              <a:t>»</a:t>
            </a:r>
          </a:p>
          <a:p>
            <a:pPr>
              <a:spcBef>
                <a:spcPts val="0"/>
              </a:spcBef>
            </a:pP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</a:rPr>
              <a:t>7. ППО ПФ «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</a:rPr>
              <a:t>Вуктылгазгеофизика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</a:rPr>
              <a:t>» ООО «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</a:rPr>
              <a:t>Георесурс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</a:rPr>
              <a:t>»</a:t>
            </a:r>
          </a:p>
          <a:p>
            <a:pPr>
              <a:spcBef>
                <a:spcPts val="0"/>
              </a:spcBef>
            </a:pP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</a:rPr>
              <a:t>8. ППО ОАО «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</a:rPr>
              <a:t>Печоранефть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</a:rPr>
              <a:t>»</a:t>
            </a:r>
          </a:p>
          <a:p>
            <a:pPr>
              <a:spcBef>
                <a:spcPts val="0"/>
              </a:spcBef>
            </a:pP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</a:rPr>
              <a:t>9. ППО "АРСИЭНТЕК" Усинск</a:t>
            </a:r>
          </a:p>
          <a:p>
            <a:pPr>
              <a:spcBef>
                <a:spcPts val="0"/>
              </a:spcBef>
            </a:pP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</a:rPr>
              <a:t>10. ППО ООО  "Усинск НПО-Сервис"</a:t>
            </a:r>
          </a:p>
          <a:p>
            <a:pPr>
              <a:spcBef>
                <a:spcPts val="0"/>
              </a:spcBef>
            </a:pP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</a:rPr>
              <a:t>11. ППО ООО НК «Мастер-Нефть</a:t>
            </a:r>
            <a:r>
              <a:rPr lang="ru-RU" sz="1400" b="1" dirty="0">
                <a:solidFill>
                  <a:schemeClr val="tx1"/>
                </a:solidFill>
                <a:latin typeface="Calibri" panose="020F0502020204030204" pitchFamily="34" charset="0"/>
              </a:rPr>
              <a:t>»</a:t>
            </a:r>
            <a:endParaRPr lang="ru-RU" sz="14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</a:rPr>
              <a:t>12. ППО  ООО "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</a:rPr>
              <a:t>Нижнеомринская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</a:rPr>
              <a:t> нефть"</a:t>
            </a:r>
          </a:p>
          <a:p>
            <a:pPr>
              <a:spcBef>
                <a:spcPts val="0"/>
              </a:spcBef>
            </a:pP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</a:rPr>
              <a:t>13. ППО МУП «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</a:rPr>
              <a:t>Ухтинская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</a:rPr>
              <a:t> стоматологическая поликлиника»</a:t>
            </a:r>
          </a:p>
          <a:p>
            <a:pPr>
              <a:spcBef>
                <a:spcPts val="0"/>
              </a:spcBef>
            </a:pP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</a:rPr>
              <a:t>14. ППО МУ «Городской Дворец культуры»</a:t>
            </a:r>
          </a:p>
          <a:p>
            <a:pPr>
              <a:spcBef>
                <a:spcPts val="0"/>
              </a:spcBef>
            </a:pP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</a:rPr>
              <a:t>15. ППО Администрации МОГО «Ухта»</a:t>
            </a:r>
          </a:p>
          <a:p>
            <a:pPr>
              <a:spcBef>
                <a:spcPts val="0"/>
              </a:spcBef>
            </a:pP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</a:rPr>
              <a:t>16. ППО МУП «Редакция газеты «Ухта»</a:t>
            </a:r>
          </a:p>
          <a:p>
            <a:pPr>
              <a:spcBef>
                <a:spcPts val="0"/>
              </a:spcBef>
            </a:pP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</a:rPr>
              <a:t>17. ППО аппарата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</a:rPr>
              <a:t>рескома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</a:rPr>
              <a:t> НГСП РФ</a:t>
            </a:r>
          </a:p>
          <a:p>
            <a:pPr>
              <a:spcBef>
                <a:spcPts val="0"/>
              </a:spcBef>
            </a:pP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</a:rPr>
              <a:t>18. ППО ООО «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</a:rPr>
              <a:t>РМК»Севергазторг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</a:rPr>
              <a:t>»</a:t>
            </a:r>
          </a:p>
          <a:p>
            <a:pPr>
              <a:spcBef>
                <a:spcPts val="0"/>
              </a:spcBef>
            </a:pP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</a:rPr>
              <a:t>19. ППО филиал ОАО «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</a:rPr>
              <a:t>Связьтранснефть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</a:rPr>
              <a:t>» Северное ПТУС</a:t>
            </a:r>
          </a:p>
          <a:p>
            <a:pPr>
              <a:spcBef>
                <a:spcPts val="0"/>
              </a:spcBef>
            </a:pP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</a:rPr>
              <a:t>20. </a:t>
            </a:r>
            <a:r>
              <a:rPr lang="ru-RU" sz="1400" b="1" dirty="0">
                <a:solidFill>
                  <a:schemeClr val="tx1"/>
                </a:solidFill>
                <a:latin typeface="Calibri" panose="020F0502020204030204" pitchFamily="34" charset="0"/>
              </a:rPr>
              <a:t>ППО преподавателей</a:t>
            </a:r>
            <a:r>
              <a:rPr lang="ru-RU" sz="1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 сотрудников </a:t>
            </a:r>
            <a:r>
              <a:rPr lang="ru-RU" sz="1400" b="1" dirty="0">
                <a:solidFill>
                  <a:schemeClr val="tx1"/>
                </a:solidFill>
                <a:latin typeface="Calibri" panose="020F0502020204030204" pitchFamily="34" charset="0"/>
              </a:rPr>
              <a:t>и учащихся </a:t>
            </a:r>
            <a:r>
              <a:rPr lang="ru-RU" sz="1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УГТУ</a:t>
            </a:r>
          </a:p>
          <a:p>
            <a:pPr marL="0" indent="0">
              <a:spcBef>
                <a:spcPts val="0"/>
              </a:spcBef>
              <a:buNone/>
            </a:pPr>
            <a:endParaRPr lang="ru-RU" sz="14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1400" b="1" dirty="0">
                <a:solidFill>
                  <a:srgbClr val="FF0000"/>
                </a:solidFill>
                <a:latin typeface="Calibri" panose="020F0502020204030204" pitchFamily="34" charset="0"/>
              </a:rPr>
              <a:t>Всего членов профсоюза – 7507 чел.</a:t>
            </a:r>
          </a:p>
          <a:p>
            <a:pPr>
              <a:spcBef>
                <a:spcPts val="0"/>
              </a:spcBef>
            </a:pPr>
            <a:endParaRPr lang="ru-RU" sz="14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012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4076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3200" dirty="0" smtClean="0">
                <a:latin typeface="Calibri" panose="020F0502020204030204" pitchFamily="34" charset="0"/>
              </a:rPr>
              <a:t>Структура </a:t>
            </a:r>
            <a:r>
              <a:rPr lang="ru-RU" sz="3200" dirty="0" smtClean="0">
                <a:effectLst/>
                <a:latin typeface="Calibri" panose="020F0502020204030204" pitchFamily="34" charset="0"/>
              </a:rPr>
              <a:t>Коми </a:t>
            </a:r>
            <a:r>
              <a:rPr lang="ru-RU" sz="3200" dirty="0">
                <a:effectLst/>
                <a:latin typeface="Calibri" panose="020F0502020204030204" pitchFamily="34" charset="0"/>
              </a:rPr>
              <a:t>республиканской организации </a:t>
            </a:r>
            <a:r>
              <a:rPr lang="ru-RU" sz="3200" dirty="0" smtClean="0">
                <a:effectLst/>
                <a:latin typeface="Calibri" panose="020F0502020204030204" pitchFamily="34" charset="0"/>
              </a:rPr>
              <a:t/>
            </a:r>
            <a:br>
              <a:rPr lang="ru-RU" sz="3200" dirty="0" smtClean="0">
                <a:effectLst/>
                <a:latin typeface="Calibri" panose="020F0502020204030204" pitchFamily="34" charset="0"/>
              </a:rPr>
            </a:br>
            <a:r>
              <a:rPr lang="ru-RU" sz="3200" dirty="0" smtClean="0">
                <a:effectLst/>
                <a:latin typeface="Calibri" panose="020F0502020204030204" pitchFamily="34" charset="0"/>
              </a:rPr>
              <a:t>Нефтегазстройпрофсоюза </a:t>
            </a:r>
            <a:r>
              <a:rPr lang="ru-RU" sz="3200" dirty="0">
                <a:effectLst/>
                <a:latin typeface="Calibri" panose="020F0502020204030204" pitchFamily="34" charset="0"/>
              </a:rPr>
              <a:t>России</a:t>
            </a:r>
            <a:endParaRPr lang="ru-RU" sz="3200" dirty="0">
              <a:latin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112569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1400" b="1" dirty="0">
                <a:solidFill>
                  <a:schemeClr val="tx1"/>
                </a:solidFill>
                <a:latin typeface="Calibri" panose="020F0502020204030204" pitchFamily="34" charset="0"/>
              </a:rPr>
              <a:t>Организации, входящие в состав межрегиональных профсоюзных организаций, сотрудничающие с Коми республиканской организацией </a:t>
            </a:r>
            <a:r>
              <a:rPr lang="ru-RU" sz="1400" b="1" dirty="0" err="1">
                <a:solidFill>
                  <a:schemeClr val="tx1"/>
                </a:solidFill>
                <a:latin typeface="Calibri" panose="020F0502020204030204" pitchFamily="34" charset="0"/>
              </a:rPr>
              <a:t>Нефтегазстройпрофсоюза</a:t>
            </a:r>
            <a:r>
              <a:rPr lang="ru-RU" sz="1400" b="1" dirty="0">
                <a:solidFill>
                  <a:schemeClr val="tx1"/>
                </a:solidFill>
                <a:latin typeface="Calibri" panose="020F0502020204030204" pitchFamily="34" charset="0"/>
              </a:rPr>
              <a:t> России на основе Соглашений:</a:t>
            </a:r>
            <a:endParaRPr lang="ru-RU" sz="14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</a:rPr>
              <a:t>1. ОПО ООО «ЛУКОЙЛ-Коми»</a:t>
            </a:r>
          </a:p>
          <a:p>
            <a:pPr>
              <a:spcBef>
                <a:spcPts val="0"/>
              </a:spcBef>
            </a:pP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</a:rPr>
              <a:t>2. ОПО ООО «ЛУКОЙЛ-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</a:rPr>
              <a:t>Ухтанефтепереработка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</a:rPr>
              <a:t>»</a:t>
            </a:r>
          </a:p>
          <a:p>
            <a:pPr>
              <a:spcBef>
                <a:spcPts val="0"/>
              </a:spcBef>
            </a:pP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</a:rPr>
              <a:t>3. ППО Северное региональное управление ООО «ЛУКОЙЛ-Северо-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</a:rPr>
              <a:t>Западнефтепродукт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</a:rPr>
              <a:t>»</a:t>
            </a:r>
          </a:p>
          <a:p>
            <a:pPr>
              <a:spcBef>
                <a:spcPts val="0"/>
              </a:spcBef>
            </a:pPr>
            <a:r>
              <a:rPr lang="ru-RU" sz="1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4. ППО Филиал ООО "ЛУКОЙЛ-Инжиниринг" "</a:t>
            </a:r>
            <a:r>
              <a:rPr lang="ru-RU" sz="14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ПечорНИПИнефть</a:t>
            </a:r>
            <a:r>
              <a:rPr lang="ru-RU" sz="1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"</a:t>
            </a:r>
          </a:p>
          <a:p>
            <a:pPr>
              <a:spcBef>
                <a:spcPts val="0"/>
              </a:spcBef>
            </a:pPr>
            <a:r>
              <a:rPr lang="ru-RU" sz="1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5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</a:rPr>
              <a:t>. ППО ВГПУ ООО «Газпром переработка»</a:t>
            </a:r>
          </a:p>
          <a:p>
            <a:pPr>
              <a:spcBef>
                <a:spcPts val="0"/>
              </a:spcBef>
            </a:pP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</a:rPr>
              <a:t>6. ППО СГПЗ ООО «Газпром переработка»</a:t>
            </a:r>
          </a:p>
          <a:p>
            <a:pPr>
              <a:spcBef>
                <a:spcPts val="0"/>
              </a:spcBef>
            </a:pP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</a:rPr>
              <a:t>7. ППО Северное ЛПУ ООО «Газпром переработка»</a:t>
            </a:r>
          </a:p>
          <a:p>
            <a:pPr>
              <a:spcBef>
                <a:spcPts val="0"/>
              </a:spcBef>
            </a:pP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</a:rPr>
              <a:t>8. ППО ООО «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</a:rPr>
              <a:t>Севергазторг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</a:rPr>
              <a:t>» ООО «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</a:rPr>
              <a:t>Газторгпромстрой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</a:rPr>
              <a:t>»</a:t>
            </a:r>
          </a:p>
          <a:p>
            <a:pPr>
              <a:spcBef>
                <a:spcPts val="0"/>
              </a:spcBef>
            </a:pP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</a:rPr>
              <a:t>9. ППО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</a:rPr>
              <a:t>Усинский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</a:rPr>
              <a:t> филиал ООО «Буровая компания «Евразия»</a:t>
            </a:r>
          </a:p>
          <a:p>
            <a:pPr>
              <a:spcBef>
                <a:spcPts val="0"/>
              </a:spcBef>
            </a:pP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</a:rPr>
              <a:t>10. ППО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</a:rPr>
              <a:t>Усинский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</a:rPr>
              <a:t> филиал ООО «ЛУКОЙЛ-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</a:rPr>
              <a:t>Информ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</a:rPr>
              <a:t>»</a:t>
            </a:r>
          </a:p>
          <a:p>
            <a:pPr>
              <a:spcBef>
                <a:spcPts val="0"/>
              </a:spcBef>
            </a:pP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</a:rPr>
              <a:t>11. ППО Филиал ООО «Газпром ВНИИГАЗ»- «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</a:rPr>
              <a:t>Севернипигаз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</a:rPr>
              <a:t>»</a:t>
            </a:r>
          </a:p>
          <a:p>
            <a:pPr>
              <a:spcBef>
                <a:spcPts val="0"/>
              </a:spcBef>
            </a:pP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</a:rPr>
              <a:t>12. ППО Филиал «Ухта бурение» ООО «Газпром бурение»</a:t>
            </a:r>
          </a:p>
          <a:p>
            <a:pPr>
              <a:spcBef>
                <a:spcPts val="0"/>
              </a:spcBef>
            </a:pP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</a:rPr>
              <a:t>13. ППО Филиал «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</a:rPr>
              <a:t>Ухтаэлектрогаз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</a:rPr>
              <a:t>» ДОАО «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</a:rPr>
              <a:t>Электрогаз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</a:rPr>
              <a:t>»</a:t>
            </a:r>
          </a:p>
          <a:p>
            <a:pPr>
              <a:spcBef>
                <a:spcPts val="0"/>
              </a:spcBef>
            </a:pP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</a:rPr>
              <a:t>14. ППО Филиал ДОАО «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</a:rPr>
              <a:t>Центрэнергогаз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</a:rPr>
              <a:t>» в г. Ухте</a:t>
            </a:r>
          </a:p>
          <a:p>
            <a:pPr>
              <a:spcBef>
                <a:spcPts val="0"/>
              </a:spcBef>
            </a:pP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</a:rPr>
              <a:t>15. ППО Северный филиала ООО «Газпром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</a:rPr>
              <a:t>энерго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</a:rPr>
              <a:t>»</a:t>
            </a:r>
          </a:p>
          <a:p>
            <a:pPr>
              <a:spcBef>
                <a:spcPts val="0"/>
              </a:spcBef>
            </a:pP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</a:rPr>
              <a:t>16. ППО Усинское региональное Управление ООО «ЛУКОЙЛ-ЭНЕРГОСЕТИ»</a:t>
            </a:r>
          </a:p>
          <a:p>
            <a:pPr>
              <a:spcBef>
                <a:spcPts val="0"/>
              </a:spcBef>
            </a:pP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</a:rPr>
              <a:t>17. ППО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</a:rPr>
              <a:t>Ухтинский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</a:rPr>
              <a:t> филиал ООО «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</a:rPr>
              <a:t>Газпромтранс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</a:rPr>
              <a:t>» ОАО «Газпром</a:t>
            </a:r>
            <a:r>
              <a:rPr lang="ru-RU" sz="1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»</a:t>
            </a:r>
          </a:p>
          <a:p>
            <a:pPr>
              <a:spcBef>
                <a:spcPts val="0"/>
              </a:spcBef>
            </a:pPr>
            <a:endParaRPr lang="ru-RU" sz="14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400" b="1" dirty="0">
                <a:solidFill>
                  <a:schemeClr val="tx1"/>
                </a:solidFill>
                <a:latin typeface="Calibri" panose="020F0502020204030204" pitchFamily="34" charset="0"/>
              </a:rPr>
              <a:t>Всего членов профсоюза 23 383 чел.</a:t>
            </a:r>
            <a:endParaRPr lang="ru-RU" sz="14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1400" b="1" dirty="0">
                <a:solidFill>
                  <a:srgbClr val="FF0000"/>
                </a:solidFill>
                <a:latin typeface="Calibri" panose="020F0502020204030204" pitchFamily="34" charset="0"/>
              </a:rPr>
              <a:t>Общая численность членов профсоюза </a:t>
            </a:r>
            <a:r>
              <a:rPr lang="ru-RU" sz="1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/>
            </a:r>
            <a:br>
              <a:rPr lang="ru-RU" sz="1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</a:br>
            <a:r>
              <a:rPr lang="ru-RU" sz="1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Коми </a:t>
            </a:r>
            <a:r>
              <a:rPr lang="ru-RU" sz="1400" b="1" dirty="0">
                <a:solidFill>
                  <a:srgbClr val="FF0000"/>
                </a:solidFill>
                <a:latin typeface="Calibri" panose="020F0502020204030204" pitchFamily="34" charset="0"/>
              </a:rPr>
              <a:t>республиканской организации </a:t>
            </a:r>
            <a:r>
              <a:rPr lang="ru-RU" sz="1400" b="1" dirty="0" err="1">
                <a:solidFill>
                  <a:srgbClr val="FF0000"/>
                </a:solidFill>
                <a:latin typeface="Calibri" panose="020F0502020204030204" pitchFamily="34" charset="0"/>
              </a:rPr>
              <a:t>Нефтегазстройпрофсоюза</a:t>
            </a:r>
            <a:r>
              <a:rPr lang="ru-RU" sz="1400" b="1" dirty="0">
                <a:solidFill>
                  <a:srgbClr val="FF0000"/>
                </a:solidFill>
                <a:latin typeface="Calibri" panose="020F0502020204030204" pitchFamily="34" charset="0"/>
              </a:rPr>
              <a:t> России 30 890 человек.</a:t>
            </a:r>
            <a:endParaRPr lang="ru-RU" sz="1400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ru-RU" sz="14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9393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97361"/>
          </a:xfrm>
        </p:spPr>
        <p:txBody>
          <a:bodyPr/>
          <a:lstStyle/>
          <a:p>
            <a:r>
              <a:rPr lang="ru-RU" dirty="0" smtClean="0">
                <a:latin typeface="Calibri" panose="020F0502020204030204" pitchFamily="34" charset="0"/>
              </a:rPr>
              <a:t>Структура ППО УГТУ</a:t>
            </a:r>
            <a:endParaRPr lang="ru-RU" dirty="0">
              <a:latin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8233"/>
            <a:ext cx="8229600" cy="532656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solidFill>
                  <a:schemeClr val="tx1"/>
                </a:solidFill>
                <a:latin typeface="Calibri" panose="020F0502020204030204" pitchFamily="34" charset="0"/>
              </a:rPr>
              <a:t>Конференция преподавателей и студентов</a:t>
            </a:r>
            <a:endParaRPr lang="ru-RU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446856" y="2392288"/>
            <a:ext cx="3909120" cy="5326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dirty="0" smtClean="0">
                <a:solidFill>
                  <a:schemeClr val="tx1"/>
                </a:solidFill>
                <a:latin typeface="Calibri" panose="020F0502020204030204" pitchFamily="34" charset="0"/>
              </a:rPr>
              <a:t>Профсоюзный комитет</a:t>
            </a:r>
            <a:endParaRPr lang="ru-RU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4788024" y="2392288"/>
            <a:ext cx="3909120" cy="5326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dirty="0" smtClean="0">
                <a:solidFill>
                  <a:schemeClr val="tx1"/>
                </a:solidFill>
                <a:latin typeface="Calibri" panose="020F0502020204030204" pitchFamily="34" charset="0"/>
              </a:rPr>
              <a:t>Председатель ППО</a:t>
            </a:r>
            <a:endParaRPr lang="ru-RU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446856" y="3760440"/>
            <a:ext cx="1604864" cy="5326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ИГНиТТ</a:t>
            </a:r>
            <a:endParaRPr lang="ru-RU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2247056" y="3760440"/>
            <a:ext cx="1604864" cy="5326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dirty="0" smtClean="0">
                <a:solidFill>
                  <a:schemeClr val="tx1"/>
                </a:solidFill>
                <a:latin typeface="Calibri" panose="020F0502020204030204" pitchFamily="34" charset="0"/>
              </a:rPr>
              <a:t>СТИ</a:t>
            </a:r>
            <a:endParaRPr lang="ru-RU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4263280" y="3760440"/>
            <a:ext cx="1604864" cy="5326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dirty="0" smtClean="0">
                <a:solidFill>
                  <a:schemeClr val="tx1"/>
                </a:solidFill>
                <a:latin typeface="Calibri" panose="020F0502020204030204" pitchFamily="34" charset="0"/>
              </a:rPr>
              <a:t>ИЭУ</a:t>
            </a:r>
            <a:endParaRPr lang="ru-RU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6279504" y="3760440"/>
            <a:ext cx="1604864" cy="5326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dirty="0" smtClean="0">
                <a:solidFill>
                  <a:schemeClr val="tx1"/>
                </a:solidFill>
                <a:latin typeface="Calibri" panose="020F0502020204030204" pitchFamily="34" charset="0"/>
              </a:rPr>
              <a:t>ИИ</a:t>
            </a:r>
            <a:endParaRPr lang="ru-RU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7596336" y="3760440"/>
            <a:ext cx="1604864" cy="5326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dirty="0" smtClean="0">
                <a:solidFill>
                  <a:schemeClr val="tx1"/>
                </a:solidFill>
                <a:latin typeface="Calibri" panose="020F0502020204030204" pitchFamily="34" charset="0"/>
              </a:rPr>
              <a:t>ИФП</a:t>
            </a:r>
            <a:endParaRPr lang="ru-RU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35496" y="4336504"/>
            <a:ext cx="1152128" cy="3166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u-RU" sz="12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ПрофбюроСт</a:t>
            </a:r>
            <a:endParaRPr lang="ru-RU" sz="2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Объект 2"/>
          <p:cNvSpPr txBox="1">
            <a:spLocks/>
          </p:cNvSpPr>
          <p:nvPr/>
        </p:nvSpPr>
        <p:spPr>
          <a:xfrm>
            <a:off x="1043608" y="4336504"/>
            <a:ext cx="1069776" cy="3166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u-RU" sz="12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ПрофбюроПр</a:t>
            </a:r>
            <a:endParaRPr lang="ru-RU" sz="2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Объект 2"/>
          <p:cNvSpPr txBox="1">
            <a:spLocks/>
          </p:cNvSpPr>
          <p:nvPr/>
        </p:nvSpPr>
        <p:spPr>
          <a:xfrm>
            <a:off x="2051720" y="4336504"/>
            <a:ext cx="1152128" cy="3166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u-RU" sz="12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ПрофбюроСт</a:t>
            </a:r>
            <a:endParaRPr lang="ru-RU" sz="2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4" name="Объект 2"/>
          <p:cNvSpPr txBox="1">
            <a:spLocks/>
          </p:cNvSpPr>
          <p:nvPr/>
        </p:nvSpPr>
        <p:spPr>
          <a:xfrm>
            <a:off x="3059832" y="4336504"/>
            <a:ext cx="1069776" cy="3166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u-RU" sz="12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ПрофбюроПр</a:t>
            </a:r>
            <a:endParaRPr lang="ru-RU" sz="2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Объект 2"/>
          <p:cNvSpPr txBox="1">
            <a:spLocks/>
          </p:cNvSpPr>
          <p:nvPr/>
        </p:nvSpPr>
        <p:spPr>
          <a:xfrm>
            <a:off x="4067944" y="4336504"/>
            <a:ext cx="1152128" cy="3166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u-RU" sz="12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ПрофбюроСт</a:t>
            </a:r>
            <a:endParaRPr lang="ru-RU" sz="2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6" name="Объект 2"/>
          <p:cNvSpPr txBox="1">
            <a:spLocks/>
          </p:cNvSpPr>
          <p:nvPr/>
        </p:nvSpPr>
        <p:spPr>
          <a:xfrm>
            <a:off x="5076056" y="4336504"/>
            <a:ext cx="1069776" cy="3166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u-RU" sz="12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ПрофбюроПр</a:t>
            </a:r>
            <a:endParaRPr lang="ru-RU" sz="2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7" name="Объект 2"/>
          <p:cNvSpPr txBox="1">
            <a:spLocks/>
          </p:cNvSpPr>
          <p:nvPr/>
        </p:nvSpPr>
        <p:spPr>
          <a:xfrm>
            <a:off x="6012160" y="4336504"/>
            <a:ext cx="1152128" cy="3166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u-RU" sz="12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ПрофбюроСт</a:t>
            </a:r>
            <a:endParaRPr lang="ru-RU" sz="2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8" name="Объект 2"/>
          <p:cNvSpPr txBox="1">
            <a:spLocks/>
          </p:cNvSpPr>
          <p:nvPr/>
        </p:nvSpPr>
        <p:spPr>
          <a:xfrm>
            <a:off x="7030616" y="4336504"/>
            <a:ext cx="1069776" cy="3166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u-RU" sz="12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ПрофбюроПр</a:t>
            </a:r>
            <a:endParaRPr lang="ru-RU" sz="2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9" name="Объект 2"/>
          <p:cNvSpPr txBox="1">
            <a:spLocks/>
          </p:cNvSpPr>
          <p:nvPr/>
        </p:nvSpPr>
        <p:spPr>
          <a:xfrm>
            <a:off x="8038728" y="4336504"/>
            <a:ext cx="1069776" cy="3166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u-RU" sz="12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ПрофбюроПр</a:t>
            </a:r>
            <a:endParaRPr lang="ru-RU" sz="2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0" name="Объект 2"/>
          <p:cNvSpPr txBox="1">
            <a:spLocks/>
          </p:cNvSpPr>
          <p:nvPr/>
        </p:nvSpPr>
        <p:spPr>
          <a:xfrm>
            <a:off x="35496" y="4696544"/>
            <a:ext cx="1152128" cy="3166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u-RU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Гр1 (профорг)</a:t>
            </a:r>
            <a:endParaRPr lang="ru-RU" sz="2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1" name="Объект 2"/>
          <p:cNvSpPr txBox="1">
            <a:spLocks/>
          </p:cNvSpPr>
          <p:nvPr/>
        </p:nvSpPr>
        <p:spPr>
          <a:xfrm>
            <a:off x="1043608" y="4696544"/>
            <a:ext cx="1152128" cy="4606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u-RU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Каф1 (профорг)</a:t>
            </a:r>
            <a:endParaRPr lang="ru-RU" sz="28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2" name="Объект 2"/>
          <p:cNvSpPr txBox="1">
            <a:spLocks/>
          </p:cNvSpPr>
          <p:nvPr/>
        </p:nvSpPr>
        <p:spPr>
          <a:xfrm>
            <a:off x="35496" y="5157192"/>
            <a:ext cx="1152128" cy="3166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u-RU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Гр2 (профорг)</a:t>
            </a:r>
            <a:endParaRPr lang="ru-RU" sz="2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3" name="Объект 2"/>
          <p:cNvSpPr txBox="1">
            <a:spLocks/>
          </p:cNvSpPr>
          <p:nvPr/>
        </p:nvSpPr>
        <p:spPr>
          <a:xfrm>
            <a:off x="1043608" y="5157192"/>
            <a:ext cx="1152128" cy="4606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u-RU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Каф2 (профорг)</a:t>
            </a:r>
            <a:endParaRPr lang="ru-RU" sz="28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4" name="Объект 2"/>
          <p:cNvSpPr txBox="1">
            <a:spLocks/>
          </p:cNvSpPr>
          <p:nvPr/>
        </p:nvSpPr>
        <p:spPr>
          <a:xfrm>
            <a:off x="35496" y="5632648"/>
            <a:ext cx="1152128" cy="3166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u-RU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Гр3 (профорг)</a:t>
            </a:r>
            <a:endParaRPr lang="ru-RU" sz="2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5" name="Объект 2"/>
          <p:cNvSpPr txBox="1">
            <a:spLocks/>
          </p:cNvSpPr>
          <p:nvPr/>
        </p:nvSpPr>
        <p:spPr>
          <a:xfrm>
            <a:off x="1043608" y="5632648"/>
            <a:ext cx="1152128" cy="4606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u-RU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Каф3 (профорг)</a:t>
            </a:r>
            <a:endParaRPr lang="ru-RU" sz="28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6" name="Объект 2"/>
          <p:cNvSpPr txBox="1">
            <a:spLocks/>
          </p:cNvSpPr>
          <p:nvPr/>
        </p:nvSpPr>
        <p:spPr>
          <a:xfrm>
            <a:off x="2051720" y="4696544"/>
            <a:ext cx="1152128" cy="3166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u-RU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Гр1 (профорг)</a:t>
            </a:r>
            <a:endParaRPr lang="ru-RU" sz="2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7" name="Объект 2"/>
          <p:cNvSpPr txBox="1">
            <a:spLocks/>
          </p:cNvSpPr>
          <p:nvPr/>
        </p:nvSpPr>
        <p:spPr>
          <a:xfrm>
            <a:off x="3059832" y="4696544"/>
            <a:ext cx="1152128" cy="4606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u-RU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Каф1 (профорг)</a:t>
            </a:r>
            <a:endParaRPr lang="ru-RU" sz="28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8" name="Объект 2"/>
          <p:cNvSpPr txBox="1">
            <a:spLocks/>
          </p:cNvSpPr>
          <p:nvPr/>
        </p:nvSpPr>
        <p:spPr>
          <a:xfrm>
            <a:off x="2051720" y="5157192"/>
            <a:ext cx="1152128" cy="3166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u-RU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Гр2 (профорг)</a:t>
            </a:r>
            <a:endParaRPr lang="ru-RU" sz="2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9" name="Объект 2"/>
          <p:cNvSpPr txBox="1">
            <a:spLocks/>
          </p:cNvSpPr>
          <p:nvPr/>
        </p:nvSpPr>
        <p:spPr>
          <a:xfrm>
            <a:off x="3059832" y="5157192"/>
            <a:ext cx="1152128" cy="4606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u-RU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Каф2 (профорг)</a:t>
            </a:r>
            <a:endParaRPr lang="ru-RU" sz="28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0" name="Объект 2"/>
          <p:cNvSpPr txBox="1">
            <a:spLocks/>
          </p:cNvSpPr>
          <p:nvPr/>
        </p:nvSpPr>
        <p:spPr>
          <a:xfrm>
            <a:off x="2051720" y="5632648"/>
            <a:ext cx="1152128" cy="3166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u-RU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Гр3 (профорг)</a:t>
            </a:r>
            <a:endParaRPr lang="ru-RU" sz="2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1" name="Объект 2"/>
          <p:cNvSpPr txBox="1">
            <a:spLocks/>
          </p:cNvSpPr>
          <p:nvPr/>
        </p:nvSpPr>
        <p:spPr>
          <a:xfrm>
            <a:off x="3059832" y="5632648"/>
            <a:ext cx="1152128" cy="4606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u-RU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Каф3 (профорг)</a:t>
            </a:r>
            <a:endParaRPr lang="ru-RU" sz="28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2" name="Объект 2"/>
          <p:cNvSpPr txBox="1">
            <a:spLocks/>
          </p:cNvSpPr>
          <p:nvPr/>
        </p:nvSpPr>
        <p:spPr>
          <a:xfrm>
            <a:off x="4067944" y="4696544"/>
            <a:ext cx="1152128" cy="3166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u-RU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Гр1 (профорг)</a:t>
            </a:r>
            <a:endParaRPr lang="ru-RU" sz="2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3" name="Объект 2"/>
          <p:cNvSpPr txBox="1">
            <a:spLocks/>
          </p:cNvSpPr>
          <p:nvPr/>
        </p:nvSpPr>
        <p:spPr>
          <a:xfrm>
            <a:off x="5076056" y="4696544"/>
            <a:ext cx="1152128" cy="4606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u-RU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Каф1 (профорг)</a:t>
            </a:r>
            <a:endParaRPr lang="ru-RU" sz="28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4" name="Объект 2"/>
          <p:cNvSpPr txBox="1">
            <a:spLocks/>
          </p:cNvSpPr>
          <p:nvPr/>
        </p:nvSpPr>
        <p:spPr>
          <a:xfrm>
            <a:off x="4067944" y="5157192"/>
            <a:ext cx="1152128" cy="3166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u-RU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Гр2 (профорг)</a:t>
            </a:r>
            <a:endParaRPr lang="ru-RU" sz="2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5" name="Объект 2"/>
          <p:cNvSpPr txBox="1">
            <a:spLocks/>
          </p:cNvSpPr>
          <p:nvPr/>
        </p:nvSpPr>
        <p:spPr>
          <a:xfrm>
            <a:off x="5076056" y="5157192"/>
            <a:ext cx="1152128" cy="4606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u-RU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Каф2 (профорг)</a:t>
            </a:r>
            <a:endParaRPr lang="ru-RU" sz="28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6" name="Объект 2"/>
          <p:cNvSpPr txBox="1">
            <a:spLocks/>
          </p:cNvSpPr>
          <p:nvPr/>
        </p:nvSpPr>
        <p:spPr>
          <a:xfrm>
            <a:off x="4067944" y="5632648"/>
            <a:ext cx="1152128" cy="3166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u-RU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Гр3 (профорг)</a:t>
            </a:r>
            <a:endParaRPr lang="ru-RU" sz="2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7" name="Объект 2"/>
          <p:cNvSpPr txBox="1">
            <a:spLocks/>
          </p:cNvSpPr>
          <p:nvPr/>
        </p:nvSpPr>
        <p:spPr>
          <a:xfrm>
            <a:off x="5076056" y="5632648"/>
            <a:ext cx="1152128" cy="4606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u-RU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Каф3 (профорг)</a:t>
            </a:r>
            <a:endParaRPr lang="ru-RU" sz="28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8" name="Объект 2"/>
          <p:cNvSpPr txBox="1">
            <a:spLocks/>
          </p:cNvSpPr>
          <p:nvPr/>
        </p:nvSpPr>
        <p:spPr>
          <a:xfrm>
            <a:off x="6001816" y="4696544"/>
            <a:ext cx="1152128" cy="3166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u-RU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Гр1 (профорг)</a:t>
            </a:r>
            <a:endParaRPr lang="ru-RU" sz="2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9" name="Объект 2"/>
          <p:cNvSpPr txBox="1">
            <a:spLocks/>
          </p:cNvSpPr>
          <p:nvPr/>
        </p:nvSpPr>
        <p:spPr>
          <a:xfrm>
            <a:off x="7020272" y="4696544"/>
            <a:ext cx="1152128" cy="4606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u-RU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Каф1 (профорг)</a:t>
            </a:r>
            <a:endParaRPr lang="ru-RU" sz="28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0" name="Объект 2"/>
          <p:cNvSpPr txBox="1">
            <a:spLocks/>
          </p:cNvSpPr>
          <p:nvPr/>
        </p:nvSpPr>
        <p:spPr>
          <a:xfrm>
            <a:off x="6001816" y="5157192"/>
            <a:ext cx="1152128" cy="3166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u-RU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Гр2 (профорг)</a:t>
            </a:r>
            <a:endParaRPr lang="ru-RU" sz="2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1" name="Объект 2"/>
          <p:cNvSpPr txBox="1">
            <a:spLocks/>
          </p:cNvSpPr>
          <p:nvPr/>
        </p:nvSpPr>
        <p:spPr>
          <a:xfrm>
            <a:off x="7020272" y="5157192"/>
            <a:ext cx="1152128" cy="4606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u-RU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Каф2 (профорг)</a:t>
            </a:r>
            <a:endParaRPr lang="ru-RU" sz="28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2" name="Объект 2"/>
          <p:cNvSpPr txBox="1">
            <a:spLocks/>
          </p:cNvSpPr>
          <p:nvPr/>
        </p:nvSpPr>
        <p:spPr>
          <a:xfrm>
            <a:off x="6001816" y="5632648"/>
            <a:ext cx="1152128" cy="3166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u-RU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Гр3 (профорг)</a:t>
            </a:r>
            <a:endParaRPr lang="ru-RU" sz="2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3" name="Объект 2"/>
          <p:cNvSpPr txBox="1">
            <a:spLocks/>
          </p:cNvSpPr>
          <p:nvPr/>
        </p:nvSpPr>
        <p:spPr>
          <a:xfrm>
            <a:off x="7020272" y="5632648"/>
            <a:ext cx="1152128" cy="4606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u-RU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Каф3 (профорг)</a:t>
            </a:r>
            <a:endParaRPr lang="ru-RU" sz="28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4" name="Объект 2"/>
          <p:cNvSpPr txBox="1">
            <a:spLocks/>
          </p:cNvSpPr>
          <p:nvPr/>
        </p:nvSpPr>
        <p:spPr>
          <a:xfrm>
            <a:off x="8028384" y="4696544"/>
            <a:ext cx="1152128" cy="4606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u-RU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Каф1 (профорг)</a:t>
            </a:r>
            <a:endParaRPr lang="ru-RU" sz="28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5" name="Объект 2"/>
          <p:cNvSpPr txBox="1">
            <a:spLocks/>
          </p:cNvSpPr>
          <p:nvPr/>
        </p:nvSpPr>
        <p:spPr>
          <a:xfrm>
            <a:off x="8028384" y="5157192"/>
            <a:ext cx="1152128" cy="4606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u-RU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Каф2 (профорг)</a:t>
            </a:r>
            <a:endParaRPr lang="ru-RU" sz="28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6" name="Объект 2"/>
          <p:cNvSpPr txBox="1">
            <a:spLocks/>
          </p:cNvSpPr>
          <p:nvPr/>
        </p:nvSpPr>
        <p:spPr>
          <a:xfrm>
            <a:off x="8028384" y="5632648"/>
            <a:ext cx="1152128" cy="4606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u-RU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Каф3 (профорг)</a:t>
            </a:r>
            <a:endParaRPr lang="ru-RU" sz="28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52" name="Прямая со стрелкой 51"/>
          <p:cNvCxnSpPr/>
          <p:nvPr/>
        </p:nvCxnSpPr>
        <p:spPr>
          <a:xfrm flipH="1">
            <a:off x="2401416" y="2276872"/>
            <a:ext cx="2160240" cy="144017"/>
          </a:xfrm>
          <a:prstGeom prst="straightConnector1">
            <a:avLst/>
          </a:prstGeom>
          <a:ln w="158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>
            <a:endCxn id="5" idx="0"/>
          </p:cNvCxnSpPr>
          <p:nvPr/>
        </p:nvCxnSpPr>
        <p:spPr>
          <a:xfrm>
            <a:off x="4572000" y="2276872"/>
            <a:ext cx="2170584" cy="115416"/>
          </a:xfrm>
          <a:prstGeom prst="straightConnector1">
            <a:avLst/>
          </a:prstGeom>
          <a:ln w="158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>
            <a:stCxn id="6" idx="2"/>
          </p:cNvCxnSpPr>
          <p:nvPr/>
        </p:nvCxnSpPr>
        <p:spPr>
          <a:xfrm flipH="1">
            <a:off x="611560" y="4293096"/>
            <a:ext cx="637728" cy="434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 стрелкой 63"/>
          <p:cNvCxnSpPr>
            <a:stCxn id="6" idx="2"/>
            <a:endCxn id="12" idx="0"/>
          </p:cNvCxnSpPr>
          <p:nvPr/>
        </p:nvCxnSpPr>
        <p:spPr>
          <a:xfrm>
            <a:off x="1249288" y="4293096"/>
            <a:ext cx="329208" cy="434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/>
          <p:nvPr/>
        </p:nvCxnSpPr>
        <p:spPr>
          <a:xfrm flipH="1">
            <a:off x="2452936" y="4293096"/>
            <a:ext cx="637728" cy="434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 стрелкой 65"/>
          <p:cNvCxnSpPr/>
          <p:nvPr/>
        </p:nvCxnSpPr>
        <p:spPr>
          <a:xfrm>
            <a:off x="3090664" y="4293096"/>
            <a:ext cx="329208" cy="434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 стрелкой 66"/>
          <p:cNvCxnSpPr/>
          <p:nvPr/>
        </p:nvCxnSpPr>
        <p:spPr>
          <a:xfrm flipH="1">
            <a:off x="4397152" y="4293096"/>
            <a:ext cx="637728" cy="434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 стрелкой 67"/>
          <p:cNvCxnSpPr/>
          <p:nvPr/>
        </p:nvCxnSpPr>
        <p:spPr>
          <a:xfrm>
            <a:off x="5034880" y="4293096"/>
            <a:ext cx="329208" cy="434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 стрелкой 68"/>
          <p:cNvCxnSpPr/>
          <p:nvPr/>
        </p:nvCxnSpPr>
        <p:spPr>
          <a:xfrm flipH="1">
            <a:off x="6485384" y="4293096"/>
            <a:ext cx="637728" cy="434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 стрелкой 69"/>
          <p:cNvCxnSpPr/>
          <p:nvPr/>
        </p:nvCxnSpPr>
        <p:spPr>
          <a:xfrm>
            <a:off x="7123112" y="4293096"/>
            <a:ext cx="329208" cy="434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 стрелкой 72"/>
          <p:cNvCxnSpPr/>
          <p:nvPr/>
        </p:nvCxnSpPr>
        <p:spPr>
          <a:xfrm>
            <a:off x="8398768" y="4221088"/>
            <a:ext cx="0" cy="1440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>
            <a:off x="35496" y="4732548"/>
            <a:ext cx="0" cy="9212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 стрелкой 77"/>
          <p:cNvCxnSpPr/>
          <p:nvPr/>
        </p:nvCxnSpPr>
        <p:spPr>
          <a:xfrm>
            <a:off x="35496" y="4725144"/>
            <a:ext cx="123328" cy="74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 стрелкой 78"/>
          <p:cNvCxnSpPr/>
          <p:nvPr/>
        </p:nvCxnSpPr>
        <p:spPr>
          <a:xfrm>
            <a:off x="56184" y="5157192"/>
            <a:ext cx="123328" cy="74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 стрелкой 82"/>
          <p:cNvCxnSpPr/>
          <p:nvPr/>
        </p:nvCxnSpPr>
        <p:spPr>
          <a:xfrm>
            <a:off x="35496" y="5653844"/>
            <a:ext cx="123328" cy="74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единительная линия 84"/>
          <p:cNvCxnSpPr/>
          <p:nvPr/>
        </p:nvCxnSpPr>
        <p:spPr>
          <a:xfrm>
            <a:off x="1043608" y="4732548"/>
            <a:ext cx="0" cy="9212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 стрелкой 85"/>
          <p:cNvCxnSpPr/>
          <p:nvPr/>
        </p:nvCxnSpPr>
        <p:spPr>
          <a:xfrm>
            <a:off x="1043608" y="4725144"/>
            <a:ext cx="123328" cy="74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 стрелкой 86"/>
          <p:cNvCxnSpPr/>
          <p:nvPr/>
        </p:nvCxnSpPr>
        <p:spPr>
          <a:xfrm>
            <a:off x="1064296" y="5157192"/>
            <a:ext cx="123328" cy="74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 стрелкой 87"/>
          <p:cNvCxnSpPr/>
          <p:nvPr/>
        </p:nvCxnSpPr>
        <p:spPr>
          <a:xfrm>
            <a:off x="1043608" y="5653844"/>
            <a:ext cx="123328" cy="74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единительная линия 88"/>
          <p:cNvCxnSpPr/>
          <p:nvPr/>
        </p:nvCxnSpPr>
        <p:spPr>
          <a:xfrm>
            <a:off x="2051720" y="4732548"/>
            <a:ext cx="0" cy="9212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 стрелкой 89"/>
          <p:cNvCxnSpPr/>
          <p:nvPr/>
        </p:nvCxnSpPr>
        <p:spPr>
          <a:xfrm>
            <a:off x="2051720" y="4725144"/>
            <a:ext cx="123328" cy="74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 стрелкой 90"/>
          <p:cNvCxnSpPr/>
          <p:nvPr/>
        </p:nvCxnSpPr>
        <p:spPr>
          <a:xfrm>
            <a:off x="2072408" y="5157192"/>
            <a:ext cx="123328" cy="74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 стрелкой 91"/>
          <p:cNvCxnSpPr/>
          <p:nvPr/>
        </p:nvCxnSpPr>
        <p:spPr>
          <a:xfrm>
            <a:off x="2051720" y="5653844"/>
            <a:ext cx="123328" cy="74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единительная линия 92"/>
          <p:cNvCxnSpPr/>
          <p:nvPr/>
        </p:nvCxnSpPr>
        <p:spPr>
          <a:xfrm>
            <a:off x="3059832" y="4732548"/>
            <a:ext cx="0" cy="9212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Прямая со стрелкой 93"/>
          <p:cNvCxnSpPr/>
          <p:nvPr/>
        </p:nvCxnSpPr>
        <p:spPr>
          <a:xfrm>
            <a:off x="3059832" y="4725144"/>
            <a:ext cx="123328" cy="74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Прямая со стрелкой 94"/>
          <p:cNvCxnSpPr/>
          <p:nvPr/>
        </p:nvCxnSpPr>
        <p:spPr>
          <a:xfrm>
            <a:off x="3080520" y="5157192"/>
            <a:ext cx="123328" cy="74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Прямая со стрелкой 95"/>
          <p:cNvCxnSpPr/>
          <p:nvPr/>
        </p:nvCxnSpPr>
        <p:spPr>
          <a:xfrm>
            <a:off x="3059832" y="5653844"/>
            <a:ext cx="123328" cy="74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Прямая соединительная линия 96"/>
          <p:cNvCxnSpPr/>
          <p:nvPr/>
        </p:nvCxnSpPr>
        <p:spPr>
          <a:xfrm>
            <a:off x="4067944" y="4732548"/>
            <a:ext cx="0" cy="9212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Прямая со стрелкой 97"/>
          <p:cNvCxnSpPr/>
          <p:nvPr/>
        </p:nvCxnSpPr>
        <p:spPr>
          <a:xfrm>
            <a:off x="4067944" y="4725144"/>
            <a:ext cx="123328" cy="74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 стрелкой 98"/>
          <p:cNvCxnSpPr/>
          <p:nvPr/>
        </p:nvCxnSpPr>
        <p:spPr>
          <a:xfrm>
            <a:off x="4088632" y="5157192"/>
            <a:ext cx="123328" cy="74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Прямая со стрелкой 99"/>
          <p:cNvCxnSpPr/>
          <p:nvPr/>
        </p:nvCxnSpPr>
        <p:spPr>
          <a:xfrm>
            <a:off x="4067944" y="5653844"/>
            <a:ext cx="123328" cy="74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Прямая соединительная линия 100"/>
          <p:cNvCxnSpPr/>
          <p:nvPr/>
        </p:nvCxnSpPr>
        <p:spPr>
          <a:xfrm>
            <a:off x="5076056" y="4732548"/>
            <a:ext cx="0" cy="9212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Прямая со стрелкой 101"/>
          <p:cNvCxnSpPr/>
          <p:nvPr/>
        </p:nvCxnSpPr>
        <p:spPr>
          <a:xfrm>
            <a:off x="5076056" y="4725144"/>
            <a:ext cx="123328" cy="74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Прямая со стрелкой 102"/>
          <p:cNvCxnSpPr/>
          <p:nvPr/>
        </p:nvCxnSpPr>
        <p:spPr>
          <a:xfrm>
            <a:off x="5096744" y="5157192"/>
            <a:ext cx="123328" cy="74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Прямая со стрелкой 103"/>
          <p:cNvCxnSpPr/>
          <p:nvPr/>
        </p:nvCxnSpPr>
        <p:spPr>
          <a:xfrm>
            <a:off x="5076056" y="5653844"/>
            <a:ext cx="123328" cy="74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Прямая соединительная линия 104"/>
          <p:cNvCxnSpPr/>
          <p:nvPr/>
        </p:nvCxnSpPr>
        <p:spPr>
          <a:xfrm>
            <a:off x="6012160" y="4732548"/>
            <a:ext cx="0" cy="9212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Прямая со стрелкой 105"/>
          <p:cNvCxnSpPr/>
          <p:nvPr/>
        </p:nvCxnSpPr>
        <p:spPr>
          <a:xfrm>
            <a:off x="6012160" y="4725144"/>
            <a:ext cx="123328" cy="74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Прямая со стрелкой 106"/>
          <p:cNvCxnSpPr/>
          <p:nvPr/>
        </p:nvCxnSpPr>
        <p:spPr>
          <a:xfrm>
            <a:off x="6032848" y="5157192"/>
            <a:ext cx="123328" cy="74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Прямая со стрелкой 107"/>
          <p:cNvCxnSpPr/>
          <p:nvPr/>
        </p:nvCxnSpPr>
        <p:spPr>
          <a:xfrm>
            <a:off x="6012160" y="5653844"/>
            <a:ext cx="123328" cy="74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Прямая соединительная линия 108"/>
          <p:cNvCxnSpPr/>
          <p:nvPr/>
        </p:nvCxnSpPr>
        <p:spPr>
          <a:xfrm>
            <a:off x="7020272" y="4732548"/>
            <a:ext cx="0" cy="9212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Прямая со стрелкой 109"/>
          <p:cNvCxnSpPr/>
          <p:nvPr/>
        </p:nvCxnSpPr>
        <p:spPr>
          <a:xfrm>
            <a:off x="7020272" y="4725144"/>
            <a:ext cx="123328" cy="74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Прямая со стрелкой 110"/>
          <p:cNvCxnSpPr/>
          <p:nvPr/>
        </p:nvCxnSpPr>
        <p:spPr>
          <a:xfrm>
            <a:off x="7040960" y="5157192"/>
            <a:ext cx="123328" cy="74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Прямая со стрелкой 111"/>
          <p:cNvCxnSpPr/>
          <p:nvPr/>
        </p:nvCxnSpPr>
        <p:spPr>
          <a:xfrm>
            <a:off x="7020272" y="5653844"/>
            <a:ext cx="123328" cy="74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Прямая соединительная линия 112"/>
          <p:cNvCxnSpPr/>
          <p:nvPr/>
        </p:nvCxnSpPr>
        <p:spPr>
          <a:xfrm>
            <a:off x="8028384" y="4732548"/>
            <a:ext cx="0" cy="9212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Прямая со стрелкой 113"/>
          <p:cNvCxnSpPr/>
          <p:nvPr/>
        </p:nvCxnSpPr>
        <p:spPr>
          <a:xfrm>
            <a:off x="8028384" y="4725144"/>
            <a:ext cx="123328" cy="74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Прямая со стрелкой 114"/>
          <p:cNvCxnSpPr/>
          <p:nvPr/>
        </p:nvCxnSpPr>
        <p:spPr>
          <a:xfrm>
            <a:off x="8049072" y="5157192"/>
            <a:ext cx="123328" cy="74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Прямая со стрелкой 115"/>
          <p:cNvCxnSpPr/>
          <p:nvPr/>
        </p:nvCxnSpPr>
        <p:spPr>
          <a:xfrm>
            <a:off x="8028384" y="5653844"/>
            <a:ext cx="123328" cy="74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Прямая соединительная линия 117"/>
          <p:cNvCxnSpPr>
            <a:stCxn id="11" idx="2"/>
          </p:cNvCxnSpPr>
          <p:nvPr/>
        </p:nvCxnSpPr>
        <p:spPr>
          <a:xfrm flipH="1">
            <a:off x="35496" y="4653136"/>
            <a:ext cx="576064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Прямая соединительная линия 120"/>
          <p:cNvCxnSpPr>
            <a:stCxn id="12" idx="2"/>
          </p:cNvCxnSpPr>
          <p:nvPr/>
        </p:nvCxnSpPr>
        <p:spPr>
          <a:xfrm flipH="1">
            <a:off x="1043608" y="4653136"/>
            <a:ext cx="534888" cy="794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Прямая соединительная линия 123"/>
          <p:cNvCxnSpPr>
            <a:stCxn id="13" idx="2"/>
          </p:cNvCxnSpPr>
          <p:nvPr/>
        </p:nvCxnSpPr>
        <p:spPr>
          <a:xfrm flipH="1">
            <a:off x="2062064" y="4653136"/>
            <a:ext cx="565720" cy="794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Прямая соединительная линия 125"/>
          <p:cNvCxnSpPr>
            <a:stCxn id="14" idx="2"/>
          </p:cNvCxnSpPr>
          <p:nvPr/>
        </p:nvCxnSpPr>
        <p:spPr>
          <a:xfrm flipH="1">
            <a:off x="3070076" y="4653136"/>
            <a:ext cx="524644" cy="646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Прямая соединительная линия 127"/>
          <p:cNvCxnSpPr>
            <a:stCxn id="15" idx="2"/>
          </p:cNvCxnSpPr>
          <p:nvPr/>
        </p:nvCxnSpPr>
        <p:spPr>
          <a:xfrm flipH="1">
            <a:off x="4078288" y="4653136"/>
            <a:ext cx="565720" cy="794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Прямая соединительная линия 129"/>
          <p:cNvCxnSpPr>
            <a:stCxn id="16" idx="2"/>
          </p:cNvCxnSpPr>
          <p:nvPr/>
        </p:nvCxnSpPr>
        <p:spPr>
          <a:xfrm flipH="1">
            <a:off x="5086400" y="4653136"/>
            <a:ext cx="524544" cy="794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Прямая соединительная линия 131"/>
          <p:cNvCxnSpPr>
            <a:stCxn id="17" idx="2"/>
          </p:cNvCxnSpPr>
          <p:nvPr/>
        </p:nvCxnSpPr>
        <p:spPr>
          <a:xfrm flipH="1">
            <a:off x="6022404" y="4653136"/>
            <a:ext cx="565820" cy="794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Прямая соединительная линия 135"/>
          <p:cNvCxnSpPr>
            <a:stCxn id="18" idx="2"/>
          </p:cNvCxnSpPr>
          <p:nvPr/>
        </p:nvCxnSpPr>
        <p:spPr>
          <a:xfrm flipH="1">
            <a:off x="7030616" y="4653136"/>
            <a:ext cx="534888" cy="794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Прямая соединительная линия 139"/>
          <p:cNvCxnSpPr>
            <a:stCxn id="19" idx="2"/>
          </p:cNvCxnSpPr>
          <p:nvPr/>
        </p:nvCxnSpPr>
        <p:spPr>
          <a:xfrm flipH="1">
            <a:off x="8038728" y="4653136"/>
            <a:ext cx="534888" cy="794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Прямая соединительная линия 141"/>
          <p:cNvCxnSpPr/>
          <p:nvPr/>
        </p:nvCxnSpPr>
        <p:spPr>
          <a:xfrm>
            <a:off x="1249288" y="3356992"/>
            <a:ext cx="7149479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Прямая со стрелкой 159"/>
          <p:cNvCxnSpPr/>
          <p:nvPr/>
        </p:nvCxnSpPr>
        <p:spPr>
          <a:xfrm flipV="1">
            <a:off x="4572000" y="2276872"/>
            <a:ext cx="0" cy="1080121"/>
          </a:xfrm>
          <a:prstGeom prst="straightConnector1">
            <a:avLst/>
          </a:prstGeom>
          <a:ln w="158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Прямая со стрелкой 166"/>
          <p:cNvCxnSpPr>
            <a:stCxn id="6" idx="0"/>
          </p:cNvCxnSpPr>
          <p:nvPr/>
        </p:nvCxnSpPr>
        <p:spPr>
          <a:xfrm flipV="1">
            <a:off x="1249288" y="3356992"/>
            <a:ext cx="0" cy="403448"/>
          </a:xfrm>
          <a:prstGeom prst="straightConnector1">
            <a:avLst/>
          </a:prstGeom>
          <a:ln w="158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Прямая со стрелкой 170"/>
          <p:cNvCxnSpPr>
            <a:stCxn id="7" idx="0"/>
          </p:cNvCxnSpPr>
          <p:nvPr/>
        </p:nvCxnSpPr>
        <p:spPr>
          <a:xfrm flipV="1">
            <a:off x="3049488" y="3356992"/>
            <a:ext cx="0" cy="403448"/>
          </a:xfrm>
          <a:prstGeom prst="straightConnector1">
            <a:avLst/>
          </a:prstGeom>
          <a:ln w="158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Прямая со стрелкой 172"/>
          <p:cNvCxnSpPr>
            <a:stCxn id="8" idx="0"/>
          </p:cNvCxnSpPr>
          <p:nvPr/>
        </p:nvCxnSpPr>
        <p:spPr>
          <a:xfrm flipV="1">
            <a:off x="5065712" y="3356992"/>
            <a:ext cx="0" cy="403448"/>
          </a:xfrm>
          <a:prstGeom prst="straightConnector1">
            <a:avLst/>
          </a:prstGeom>
          <a:ln w="158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Прямая со стрелкой 174"/>
          <p:cNvCxnSpPr>
            <a:stCxn id="9" idx="0"/>
          </p:cNvCxnSpPr>
          <p:nvPr/>
        </p:nvCxnSpPr>
        <p:spPr>
          <a:xfrm flipV="1">
            <a:off x="7081936" y="3356992"/>
            <a:ext cx="0" cy="403448"/>
          </a:xfrm>
          <a:prstGeom prst="straightConnector1">
            <a:avLst/>
          </a:prstGeom>
          <a:ln w="158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Прямая со стрелкой 176"/>
          <p:cNvCxnSpPr>
            <a:stCxn id="10" idx="0"/>
          </p:cNvCxnSpPr>
          <p:nvPr/>
        </p:nvCxnSpPr>
        <p:spPr>
          <a:xfrm flipH="1" flipV="1">
            <a:off x="8398767" y="3356992"/>
            <a:ext cx="1" cy="403448"/>
          </a:xfrm>
          <a:prstGeom prst="straightConnector1">
            <a:avLst/>
          </a:prstGeom>
          <a:ln w="158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1467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60040" y="1412776"/>
            <a:ext cx="8783960" cy="3312368"/>
          </a:xfrm>
        </p:spPr>
        <p:txBody>
          <a:bodyPr>
            <a:normAutofit/>
          </a:bodyPr>
          <a:lstStyle/>
          <a:p>
            <a:pPr marL="0" lvl="0" indent="0">
              <a:spcBef>
                <a:spcPts val="0"/>
              </a:spcBef>
              <a:buSzTx/>
              <a:buNone/>
            </a:pPr>
            <a:endParaRPr lang="ru-RU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spcBef>
                <a:spcPts val="0"/>
              </a:spcBef>
              <a:buSzTx/>
              <a:buNone/>
            </a:pPr>
            <a:r>
              <a:rPr lang="ru-RU" u="sng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Экономическая</a:t>
            </a:r>
          </a:p>
          <a:p>
            <a:pPr lvl="2"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содержание одного аппарата управления (Председатель, бухгалтер)</a:t>
            </a:r>
          </a:p>
          <a:p>
            <a:pPr lvl="2"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финансовый контроль</a:t>
            </a:r>
            <a:endParaRPr lang="ru-RU" sz="20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spcBef>
                <a:spcPts val="0"/>
              </a:spcBef>
              <a:buSzTx/>
              <a:buNone/>
            </a:pPr>
            <a:endParaRPr lang="ru-RU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spcBef>
                <a:spcPts val="0"/>
              </a:spcBef>
              <a:buSzTx/>
              <a:buNone/>
            </a:pPr>
            <a:r>
              <a:rPr lang="ru-RU" u="sng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Управленческая</a:t>
            </a:r>
            <a:endParaRPr lang="ru-RU" u="sng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2">
              <a:spcBef>
                <a:spcPts val="0"/>
              </a:spcBef>
              <a:buSzTx/>
            </a:pPr>
            <a:r>
              <a:rPr lang="ru-RU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стабильность 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руководящих </a:t>
            </a:r>
            <a:r>
              <a:rPr lang="ru-RU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органов</a:t>
            </a:r>
          </a:p>
          <a:p>
            <a:pPr lvl="2">
              <a:spcBef>
                <a:spcPts val="0"/>
              </a:spcBef>
              <a:buSzTx/>
            </a:pPr>
            <a:r>
              <a:rPr lang="ru-RU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гласность в принятии решении</a:t>
            </a:r>
          </a:p>
          <a:p>
            <a:pPr lvl="2">
              <a:spcBef>
                <a:spcPts val="0"/>
              </a:spcBef>
              <a:buSzTx/>
            </a:pPr>
            <a:r>
              <a:rPr lang="ru-RU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публичность</a:t>
            </a:r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1124744"/>
          </a:xfrm>
        </p:spPr>
        <p:txBody>
          <a:bodyPr/>
          <a:lstStyle/>
          <a:p>
            <a:r>
              <a:rPr lang="ru-RU" sz="3200" dirty="0">
                <a:latin typeface="Calibri" panose="020F0502020204030204" pitchFamily="34" charset="0"/>
              </a:rPr>
              <a:t>Причины объединения сотрудников и студентов</a:t>
            </a:r>
          </a:p>
        </p:txBody>
      </p:sp>
    </p:spTree>
    <p:extLst>
      <p:ext uri="{BB962C8B-B14F-4D97-AF65-F5344CB8AC3E}">
        <p14:creationId xmlns:p14="http://schemas.microsoft.com/office/powerpoint/2010/main" val="2946164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132856"/>
            <a:ext cx="8820472" cy="3600400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Участие в стипендиальной комиссии</a:t>
            </a:r>
          </a:p>
          <a:p>
            <a:pPr>
              <a:spcBef>
                <a:spcPts val="1200"/>
              </a:spcBef>
            </a:pP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Охрана труда, создание комфортных условий для учебы</a:t>
            </a:r>
          </a:p>
          <a:p>
            <a:pPr>
              <a:spcBef>
                <a:spcPts val="1200"/>
              </a:spcBef>
            </a:pPr>
            <a:r>
              <a:rPr lang="ru-RU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Контроль 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условий для проживания в общежитиях</a:t>
            </a:r>
          </a:p>
          <a:p>
            <a:pPr>
              <a:spcBef>
                <a:spcPts val="1200"/>
              </a:spcBef>
            </a:pP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Контроль за </a:t>
            </a:r>
            <a:r>
              <a:rPr lang="ru-RU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качеством продукции столовых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буфетов</a:t>
            </a:r>
            <a:endParaRPr lang="ru-RU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Контроль правомерности отчисления из университета</a:t>
            </a:r>
            <a:endParaRPr lang="ru-RU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Контроль правомерности выселения 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 общежитий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Решение 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конфликтных ситуаций с преподавателями</a:t>
            </a:r>
          </a:p>
          <a:p>
            <a:pPr>
              <a:spcBef>
                <a:spcPts val="1200"/>
              </a:spcBef>
            </a:pPr>
            <a:endParaRPr lang="ru-RU" sz="20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23528" y="1008112"/>
            <a:ext cx="8820472" cy="1124744"/>
          </a:xfrm>
        </p:spPr>
        <p:txBody>
          <a:bodyPr/>
          <a:lstStyle/>
          <a:p>
            <a:pPr algn="l"/>
            <a:r>
              <a:rPr lang="ru-RU" sz="36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Защита и поддержка студентов</a:t>
            </a:r>
            <a:endParaRPr lang="ru-RU" sz="3600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0" y="0"/>
            <a:ext cx="9144000" cy="112474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z="4400" dirty="0" smtClean="0">
                <a:latin typeface="Calibri" panose="020F0502020204030204" pitchFamily="34" charset="0"/>
              </a:rPr>
              <a:t>Функции профсоюза</a:t>
            </a:r>
            <a:endParaRPr lang="ru-RU" sz="4400" dirty="0">
              <a:latin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11560" y="5951021"/>
            <a:ext cx="78488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 нашей сплоченности, осознания и умелой, аргументированной защиты своих интересов зависит наше благополучие</a:t>
            </a:r>
          </a:p>
        </p:txBody>
      </p:sp>
    </p:spTree>
    <p:extLst>
      <p:ext uri="{BB962C8B-B14F-4D97-AF65-F5344CB8AC3E}">
        <p14:creationId xmlns:p14="http://schemas.microsoft.com/office/powerpoint/2010/main" val="152901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276872"/>
            <a:ext cx="8820472" cy="360040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ru-RU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Оздоровление в ССП «Планета - Университет»</a:t>
            </a:r>
            <a:endParaRPr lang="ru-RU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200"/>
              </a:spcBef>
            </a:pPr>
            <a:r>
              <a:rPr lang="ru-RU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Спартакиада среди студентов</a:t>
            </a:r>
          </a:p>
          <a:p>
            <a:pPr>
              <a:spcBef>
                <a:spcPts val="1200"/>
              </a:spcBef>
            </a:pP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Контроль за качеством </a:t>
            </a:r>
            <a:r>
              <a:rPr lang="ru-RU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работы медпункта</a:t>
            </a:r>
            <a:endParaRPr lang="ru-RU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200"/>
              </a:spcBef>
            </a:pPr>
            <a:endParaRPr lang="ru-RU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200"/>
              </a:spcBef>
            </a:pPr>
            <a:endParaRPr lang="ru-RU" sz="18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23528" y="1008112"/>
            <a:ext cx="8820472" cy="1124744"/>
          </a:xfrm>
        </p:spPr>
        <p:txBody>
          <a:bodyPr/>
          <a:lstStyle/>
          <a:p>
            <a:pPr algn="l"/>
            <a:r>
              <a:rPr lang="ru-RU" sz="36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Поддержание здорового образа жизни</a:t>
            </a:r>
            <a:endParaRPr lang="ru-RU" sz="3600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0" y="0"/>
            <a:ext cx="9144000" cy="112474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z="4400" dirty="0" smtClean="0">
                <a:latin typeface="Calibri" panose="020F0502020204030204" pitchFamily="34" charset="0"/>
              </a:rPr>
              <a:t>Функции профсоюза</a:t>
            </a:r>
            <a:endParaRPr lang="ru-RU" sz="4400" dirty="0">
              <a:latin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11560" y="5951021"/>
            <a:ext cx="78488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 нашей </a:t>
            </a:r>
            <a:r>
              <a:rPr lang="ru-RU" sz="20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сплоченности и активности зависит </a:t>
            </a:r>
            <a:r>
              <a:rPr lang="ru-RU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наше </a:t>
            </a:r>
            <a:r>
              <a:rPr lang="ru-RU" sz="20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здоровье</a:t>
            </a:r>
            <a:endParaRPr lang="ru-RU" sz="2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0387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04056"/>
          </a:xfrm>
        </p:spPr>
        <p:txBody>
          <a:bodyPr>
            <a:noAutofit/>
          </a:bodyPr>
          <a:lstStyle/>
          <a:p>
            <a:pPr marL="0" lvl="0" indent="0" algn="ctr">
              <a:spcBef>
                <a:spcPts val="0"/>
              </a:spcBef>
              <a:buSzTx/>
              <a:buNone/>
            </a:pPr>
            <a:r>
              <a:rPr lang="ru-RU" sz="2800" dirty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Calibri" panose="020F0502020204030204" pitchFamily="34" charset="0"/>
                <a:ea typeface="+mj-ea"/>
                <a:cs typeface="+mj-cs"/>
              </a:rPr>
              <a:t>орган управления профсоюзной работы института</a:t>
            </a:r>
          </a:p>
          <a:p>
            <a:pPr marL="0" lvl="0" indent="0">
              <a:spcBef>
                <a:spcPts val="0"/>
              </a:spcBef>
              <a:buSzTx/>
              <a:buNone/>
            </a:pPr>
            <a:endParaRPr lang="ru-RU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1124744"/>
          </a:xfrm>
        </p:spPr>
        <p:txBody>
          <a:bodyPr/>
          <a:lstStyle/>
          <a:p>
            <a:r>
              <a:rPr lang="ru-RU" sz="4400" dirty="0" smtClean="0">
                <a:latin typeface="Calibri" panose="020F0502020204030204" pitchFamily="34" charset="0"/>
              </a:rPr>
              <a:t>Профсоюзное бюро студентов</a:t>
            </a:r>
            <a:endParaRPr lang="ru-RU" sz="4400" dirty="0">
              <a:latin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1988840"/>
            <a:ext cx="8712968" cy="3801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ts val="600"/>
              </a:spcBef>
            </a:pPr>
            <a:r>
              <a:rPr lang="ru-RU" u="sng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Председатель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 — это «голова» профбюро 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студентов своего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института. Именно на его плечах лежит ответственность за деятельность своего Профсоюзного бюро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! Избирается профоргами на собрании института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>
              <a:spcBef>
                <a:spcPts val="600"/>
              </a:spcBef>
            </a:pPr>
            <a:r>
              <a:rPr lang="ru-RU" u="sng" dirty="0" err="1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Учорг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— решение конфликтных ситуаций с преподавателями</a:t>
            </a:r>
          </a:p>
          <a:p>
            <a:pPr fontAlgn="base">
              <a:spcBef>
                <a:spcPts val="600"/>
              </a:spcBef>
            </a:pPr>
            <a:r>
              <a:rPr lang="ru-RU" u="sng" dirty="0" err="1" smtClean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Соцорг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социальные 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льготы, условия проживания в общежитиях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 и отдых его конек! Он всегда готов 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помочь вам с оформлением заявлений на материальную помощь, профилакторий «Крохаль»</a:t>
            </a:r>
          </a:p>
          <a:p>
            <a:pPr fontAlgn="base">
              <a:spcBef>
                <a:spcPts val="600"/>
              </a:spcBef>
            </a:pPr>
            <a:r>
              <a:rPr lang="ru-RU" u="sng" dirty="0" err="1" smtClean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Культорг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 — самый активный, веселый, позитивный, но при этом один из самых организованных людей в профбюро. Благодаря своей активности он организовывает мероприятия на уровне своего института, но и в рамках университета. </a:t>
            </a:r>
          </a:p>
          <a:p>
            <a:pPr fontAlgn="base">
              <a:spcBef>
                <a:spcPts val="600"/>
              </a:spcBef>
            </a:pPr>
            <a:r>
              <a:rPr lang="ru-RU" u="sng" dirty="0" smtClean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Спорт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 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— самый спортивный и заводной в профбюро</a:t>
            </a:r>
            <a:endParaRPr lang="ru-RU" u="sng" dirty="0">
              <a:latin typeface="Calibri" panose="020F0502020204030204" pitchFamily="34" charset="0"/>
              <a:cs typeface="Calibri" panose="020F0502020204030204" pitchFamily="34" charset="0"/>
              <a:hlinkClick r:id="rId3"/>
            </a:endParaRPr>
          </a:p>
          <a:p>
            <a:pPr fontAlgn="base">
              <a:spcBef>
                <a:spcPts val="600"/>
              </a:spcBef>
            </a:pP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55576" y="6023029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Важно помнить: ПРОФКОМ — ОДИН (защищает интересы студентов на уровне всего университета), ПРОФБЮРО НА КАЖДОМ ИНСТИТУТЕ!</a:t>
            </a:r>
            <a:endParaRPr lang="ru-RU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29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1124744"/>
          </a:xfrm>
        </p:spPr>
        <p:txBody>
          <a:bodyPr/>
          <a:lstStyle/>
          <a:p>
            <a:r>
              <a:rPr lang="ru-RU" sz="4400" dirty="0" smtClean="0">
                <a:latin typeface="Calibri" panose="020F0502020204030204" pitchFamily="34" charset="0"/>
              </a:rPr>
              <a:t>Профорг группы</a:t>
            </a:r>
            <a:endParaRPr lang="ru-RU" sz="4400" dirty="0">
              <a:latin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700808"/>
            <a:ext cx="8640960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ts val="600"/>
              </a:spcBef>
            </a:pPr>
            <a:r>
              <a:rPr lang="ru-RU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Избирается студентами на собрании группы</a:t>
            </a:r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>
              <a:spcBef>
                <a:spcPts val="600"/>
              </a:spcBef>
            </a:pPr>
            <a:r>
              <a:rPr lang="ru-RU" sz="2000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Знает все о своей группе:</a:t>
            </a:r>
          </a:p>
          <a:p>
            <a:pPr marL="742950" lvl="1" indent="-285750" fontAlgn="base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Об успеваемости</a:t>
            </a:r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 fontAlgn="base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Об условиях </a:t>
            </a:r>
            <a:r>
              <a:rPr lang="ru-RU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проживания</a:t>
            </a:r>
          </a:p>
          <a:p>
            <a:pPr marL="742950" lvl="1" indent="-285750" fontAlgn="base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О личных проблемах</a:t>
            </a:r>
          </a:p>
          <a:p>
            <a:pPr marL="742950" lvl="1" indent="-285750" fontAlgn="base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fontAlgn="base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Организует соревнования в группе, поддерживает инициативу в группе</a:t>
            </a:r>
          </a:p>
          <a:p>
            <a:pPr marL="285750" indent="-285750" fontAlgn="base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Предлагает профбюро (профкому) предложения о поощрении студентов</a:t>
            </a:r>
          </a:p>
          <a:p>
            <a:pPr marL="285750" indent="-285750" fontAlgn="base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Проводит разъяснительную работу в группе по вопросам охраны труда, здоровья, повышения культуры, о правах и роли профсоюза</a:t>
            </a:r>
          </a:p>
          <a:p>
            <a:pPr marL="285750" indent="-285750" fontAlgn="base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Организует проведение досуга и культурно-массовых </a:t>
            </a:r>
            <a:r>
              <a:rPr lang="ru-RU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мероприятий</a:t>
            </a:r>
          </a:p>
          <a:p>
            <a:pPr marL="285750" indent="-285750" fontAlgn="base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Организует группу для участия в мероприятиях университета</a:t>
            </a:r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300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355976" cy="4355976"/>
          </a:xfrm>
        </p:spPr>
      </p:pic>
      <p:sp>
        <p:nvSpPr>
          <p:cNvPr id="3" name="Прямоугольник 2"/>
          <p:cNvSpPr/>
          <p:nvPr/>
        </p:nvSpPr>
        <p:spPr>
          <a:xfrm>
            <a:off x="539552" y="4509120"/>
            <a:ext cx="8352928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Профсоюзный стаж, полученный в Университете, зачитывается в других ППО Нефтегазстройпрофсоюза России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Возможность пользоваться льготами сразу при трудоустройстве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Приобретение необходимых связей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Знакомство с рычагами воздействия </a:t>
            </a:r>
            <a:r>
              <a:rPr lang="ru-RU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на работодателя</a:t>
            </a:r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2" descr="C:\Users\Руслан\Desktop\image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638" r="100000">
                        <a14:foregroundMark x1="6380" y1="30102" x2="48006" y2="3827"/>
                        <a14:foregroundMark x1="46730" y1="5612" x2="44657" y2="28827"/>
                        <a14:foregroundMark x1="9729" y1="30867" x2="42265" y2="28827"/>
                        <a14:foregroundMark x1="52632" y1="7143" x2="85965" y2="20918"/>
                        <a14:foregroundMark x1="70335" y1="24235" x2="53429" y2="242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60648"/>
            <a:ext cx="2072451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8776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355976" cy="4355976"/>
          </a:xfrm>
        </p:spPr>
      </p:pic>
      <p:sp>
        <p:nvSpPr>
          <p:cNvPr id="3" name="Объект 2"/>
          <p:cNvSpPr txBox="1">
            <a:spLocks/>
          </p:cNvSpPr>
          <p:nvPr/>
        </p:nvSpPr>
        <p:spPr>
          <a:xfrm>
            <a:off x="4499992" y="1384176"/>
            <a:ext cx="4330824" cy="19008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ru-RU" sz="20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Приобретение навыков </a:t>
            </a:r>
            <a:br>
              <a:rPr lang="ru-RU" sz="20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0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(культура речи, тактичность, особенности делового разговора, как построить беседу так, чтоб получить желаемое)</a:t>
            </a:r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457200" y="4509120"/>
            <a:ext cx="8507288" cy="20882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ru-RU" sz="20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Раскрытие творческого и делового потенциала</a:t>
            </a:r>
            <a:endParaRPr lang="ru-RU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ru-RU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Повышение инициативности</a:t>
            </a:r>
          </a:p>
          <a:p>
            <a:pPr>
              <a:spcBef>
                <a:spcPts val="0"/>
              </a:spcBef>
            </a:pPr>
            <a:r>
              <a:rPr lang="ru-RU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Тренинги позволяют побороть комплексы</a:t>
            </a:r>
          </a:p>
          <a:p>
            <a:pPr>
              <a:spcBef>
                <a:spcPts val="0"/>
              </a:spcBef>
            </a:pPr>
            <a:r>
              <a:rPr lang="ru-RU" sz="20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Повышение личной эффективности, работа со студентами</a:t>
            </a:r>
            <a:endParaRPr lang="en-US" sz="2000" dirty="0" smtClean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ru-RU" sz="20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Большие «мелочи» жизни</a:t>
            </a:r>
          </a:p>
          <a:p>
            <a:pPr>
              <a:spcBef>
                <a:spcPts val="0"/>
              </a:spcBef>
            </a:pPr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8815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8885"/>
            <a:ext cx="4005064" cy="4005064"/>
          </a:xfrm>
        </p:spPr>
      </p:pic>
      <p:sp>
        <p:nvSpPr>
          <p:cNvPr id="3" name="Объект 2"/>
          <p:cNvSpPr txBox="1">
            <a:spLocks/>
          </p:cNvSpPr>
          <p:nvPr/>
        </p:nvSpPr>
        <p:spPr>
          <a:xfrm>
            <a:off x="4139952" y="1429209"/>
            <a:ext cx="5004048" cy="374441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ru-RU" sz="20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Нестандартный подход, находчивость</a:t>
            </a:r>
          </a:p>
          <a:p>
            <a:pPr>
              <a:spcBef>
                <a:spcPts val="600"/>
              </a:spcBef>
            </a:pPr>
            <a:r>
              <a:rPr lang="ru-RU" sz="20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Навык публичного выступления (культура поведения, умение держаться на публике)</a:t>
            </a:r>
          </a:p>
          <a:p>
            <a:pPr>
              <a:spcBef>
                <a:spcPts val="600"/>
              </a:spcBef>
            </a:pPr>
            <a:r>
              <a:rPr lang="ru-RU" sz="20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Краткость, ёмкость и лаконичность мысли</a:t>
            </a:r>
          </a:p>
          <a:p>
            <a:pPr>
              <a:spcBef>
                <a:spcPts val="600"/>
              </a:spcBef>
            </a:pPr>
            <a:r>
              <a:rPr lang="ru-RU" sz="20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Хорошая дикция</a:t>
            </a:r>
          </a:p>
          <a:p>
            <a:pPr>
              <a:spcBef>
                <a:spcPts val="600"/>
              </a:spcBef>
            </a:pPr>
            <a:r>
              <a:rPr lang="ru-RU" sz="20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Связная и хорошо поставленная речь</a:t>
            </a:r>
          </a:p>
          <a:p>
            <a:pPr>
              <a:spcBef>
                <a:spcPts val="600"/>
              </a:spcBef>
            </a:pPr>
            <a:r>
              <a:rPr lang="ru-RU" sz="20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Живой аналитический ум</a:t>
            </a:r>
          </a:p>
          <a:p>
            <a:pPr>
              <a:spcBef>
                <a:spcPts val="600"/>
              </a:spcBef>
            </a:pPr>
            <a:r>
              <a:rPr lang="ru-RU" sz="2000" dirty="0" err="1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Командообразование</a:t>
            </a:r>
            <a:endParaRPr lang="ru-RU" sz="2000" dirty="0" smtClean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600"/>
              </a:spcBef>
            </a:pPr>
            <a:r>
              <a:rPr lang="ru-RU" sz="20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Актёрские навыки</a:t>
            </a:r>
          </a:p>
          <a:p>
            <a:pPr>
              <a:spcBef>
                <a:spcPts val="600"/>
              </a:spcBef>
            </a:pPr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5671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276872"/>
            <a:ext cx="8496944" cy="1065311"/>
          </a:xfrm>
        </p:spPr>
        <p:txBody>
          <a:bodyPr>
            <a:normAutofit/>
          </a:bodyPr>
          <a:lstStyle/>
          <a:p>
            <a:pPr marL="18288" indent="0" algn="ctr">
              <a:buNone/>
            </a:pPr>
            <a:r>
              <a:rPr lang="ru-RU" sz="3200" dirty="0" smtClean="0"/>
              <a:t> </a:t>
            </a:r>
            <a:endParaRPr lang="ru-RU" sz="3200" dirty="0"/>
          </a:p>
        </p:txBody>
      </p:sp>
      <p:pic>
        <p:nvPicPr>
          <p:cNvPr id="3074" name="Picture 2" descr="C:\Users\Руслан\Desktop\b9820db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320" y="3706721"/>
            <a:ext cx="4201706" cy="3151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0" y="0"/>
            <a:ext cx="9144000" cy="112474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z="4400" dirty="0" smtClean="0">
                <a:latin typeface="Calibri" panose="020F0502020204030204" pitchFamily="34" charset="0"/>
              </a:rPr>
              <a:t>Социальные выплаты профсоюза</a:t>
            </a:r>
            <a:endParaRPr lang="ru-RU" sz="4400" dirty="0">
              <a:latin typeface="Calibri" panose="020F0502020204030204" pitchFamily="34" charset="0"/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331050" y="1316982"/>
            <a:ext cx="8784976" cy="20252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ru-RU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Компенсация 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затрат на посещение плавательного </a:t>
            </a:r>
            <a:r>
              <a:rPr lang="ru-RU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бассейна (50%)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Компенсация 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части родительской платы за услуги детских </a:t>
            </a:r>
            <a:r>
              <a:rPr lang="ru-RU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садов (30%)</a:t>
            </a:r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Рождение ребенка (3000 руб.)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Смерти ближайшего члена семьи (2000 руб.)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Тяжелое материальное положение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sz="20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sz="20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http://x-studios.ru/foto/videosyemka-vypiski-iz-roddoma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47786"/>
            <a:ext cx="4978783" cy="3151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552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35524" y="1628800"/>
            <a:ext cx="8424936" cy="468052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ru-RU" sz="22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Солярий «Йога центра Лотос»  - 20</a:t>
            </a:r>
            <a:r>
              <a:rPr lang="ru-RU" sz="22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 </a:t>
            </a:r>
            <a:endParaRPr lang="ru-RU" sz="2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600"/>
              </a:spcBef>
            </a:pPr>
            <a:r>
              <a:rPr lang="ru-RU" sz="22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Бесплатные </a:t>
            </a:r>
            <a:r>
              <a:rPr lang="ru-RU" sz="22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сим </a:t>
            </a:r>
            <a:r>
              <a:rPr lang="ru-RU" sz="22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карты </a:t>
            </a:r>
            <a:r>
              <a:rPr lang="ru-RU" sz="22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(Теле-2, </a:t>
            </a:r>
            <a:r>
              <a:rPr lang="ru-RU" sz="22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Билайн)</a:t>
            </a:r>
          </a:p>
          <a:p>
            <a:pPr>
              <a:spcBef>
                <a:spcPts val="600"/>
              </a:spcBef>
            </a:pPr>
            <a:r>
              <a:rPr lang="ru-RU" sz="22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Тренажерный зал СК «Буревестник» – 50%</a:t>
            </a:r>
          </a:p>
          <a:p>
            <a:pPr>
              <a:spcBef>
                <a:spcPts val="600"/>
              </a:spcBef>
            </a:pPr>
            <a:r>
              <a:rPr lang="ru-RU" sz="22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Абонементы в Ледовый дворец им. С. Капустина – 50%</a:t>
            </a:r>
          </a:p>
          <a:p>
            <a:pPr>
              <a:spcBef>
                <a:spcPts val="600"/>
              </a:spcBef>
            </a:pPr>
            <a:r>
              <a:rPr lang="ru-RU" sz="22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Полиграфия в </a:t>
            </a:r>
            <a:r>
              <a:rPr lang="en-US" sz="220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Grafika</a:t>
            </a:r>
            <a:r>
              <a:rPr lang="en-US" sz="22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10%</a:t>
            </a:r>
            <a:endParaRPr lang="ru-RU" sz="2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600"/>
              </a:spcBef>
            </a:pPr>
            <a:r>
              <a:rPr lang="ru-RU" sz="220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Сушигуру</a:t>
            </a:r>
            <a:r>
              <a:rPr lang="ru-RU" sz="22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10%</a:t>
            </a:r>
            <a:endParaRPr lang="ru-RU" sz="2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ru-RU" sz="2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ru-RU" sz="2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8288" indent="0">
              <a:spcBef>
                <a:spcPts val="600"/>
              </a:spcBef>
              <a:buNone/>
            </a:pPr>
            <a:endParaRPr lang="ru-RU" sz="2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8288" indent="0">
              <a:spcBef>
                <a:spcPts val="600"/>
              </a:spcBef>
              <a:buNone/>
            </a:pPr>
            <a:endParaRPr lang="ru-RU" sz="2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0" y="0"/>
            <a:ext cx="9144000" cy="112474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z="4400" dirty="0" smtClean="0">
                <a:latin typeface="Calibri" panose="020F0502020204030204" pitchFamily="34" charset="0"/>
              </a:rPr>
              <a:t>Скидки для членов профсоюза</a:t>
            </a:r>
            <a:endParaRPr lang="ru-RU" sz="4400" dirty="0">
              <a:latin typeface="Calibri" panose="020F050202020403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346" y="3624103"/>
            <a:ext cx="2447056" cy="1398016"/>
          </a:xfrm>
          <a:prstGeom prst="rect">
            <a:avLst/>
          </a:prstGeom>
        </p:spPr>
      </p:pic>
      <p:pic>
        <p:nvPicPr>
          <p:cNvPr id="5" name="Объект 3"/>
          <p:cNvPicPr>
            <a:picLocks noGrp="1"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75" y="5238143"/>
            <a:ext cx="2595809" cy="1619857"/>
          </a:xfrm>
          <a:prstGeom prst="rect">
            <a:avLst/>
          </a:prstGeom>
        </p:spPr>
      </p:pic>
      <p:pic>
        <p:nvPicPr>
          <p:cNvPr id="8" name="Объект 3"/>
          <p:cNvPicPr>
            <a:picLocks noGrp="1"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4903380"/>
            <a:ext cx="2929529" cy="1954620"/>
          </a:xfrm>
          <a:prstGeom prst="rect">
            <a:avLst/>
          </a:prstGeom>
        </p:spPr>
      </p:pic>
      <p:pic>
        <p:nvPicPr>
          <p:cNvPr id="7" name="Picture 2" descr="C:\Users\Руслан\Desktop\Новая папка (3)\2014-05-21 19.07.2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5238143"/>
            <a:ext cx="2936328" cy="16058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Руслан\Desktop\hxgUHr8U9hM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437"/>
          <a:stretch/>
        </p:blipFill>
        <p:spPr bwMode="auto">
          <a:xfrm>
            <a:off x="7390874" y="1196752"/>
            <a:ext cx="1741159" cy="3898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3999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582" y="1988840"/>
            <a:ext cx="9137417" cy="1449288"/>
          </a:xfrm>
        </p:spPr>
        <p:txBody>
          <a:bodyPr>
            <a:normAutofit/>
          </a:bodyPr>
          <a:lstStyle/>
          <a:p>
            <a:pPr marL="18288" indent="0" algn="ctr">
              <a:buNone/>
            </a:pP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ru-RU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отрудничество с </a:t>
            </a:r>
            <a:r>
              <a:rPr lang="ru-RU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антикафе</a:t>
            </a:r>
            <a:r>
              <a:rPr lang="ru-RU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ru-RU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Джуманджи</a:t>
            </a:r>
            <a:r>
              <a:rPr lang="ru-RU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endParaRPr lang="en-US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8288" indent="0" algn="ctr">
              <a:buNone/>
            </a:pPr>
            <a:r>
              <a:rPr lang="ru-RU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ru-RU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аждый месяц </a:t>
            </a:r>
            <a:r>
              <a:rPr lang="ru-RU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профкоме выдается 10 </a:t>
            </a:r>
            <a:r>
              <a:rPr lang="ru-RU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бесплатных сертификатов на посещение </a:t>
            </a:r>
            <a:r>
              <a:rPr lang="ru-RU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антикафе</a:t>
            </a:r>
            <a:r>
              <a:rPr lang="ru-RU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сроком на 1 месяц!</a:t>
            </a:r>
            <a:endParaRPr lang="ru-RU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122" name="Picture 2" descr="C:\Users\Руслан\Desktop\5Cg1sxCg9o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67" y="3689817"/>
            <a:ext cx="4754132" cy="3168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Руслан\Desktop\Новая папка (3)\2014-05-21 19.07.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940" y="3818532"/>
            <a:ext cx="4106060" cy="29107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0" y="0"/>
            <a:ext cx="9144000" cy="112474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z="4400" dirty="0" smtClean="0">
                <a:latin typeface="Calibri" panose="020F0502020204030204" pitchFamily="34" charset="0"/>
              </a:rPr>
              <a:t>Скидки для членов профсоюза</a:t>
            </a:r>
            <a:endParaRPr lang="ru-RU" sz="4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113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Руслан\Desktop\HL4x2gN7IVQ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623" y="1323528"/>
            <a:ext cx="7127777" cy="5345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0" y="0"/>
            <a:ext cx="9144000" cy="112474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z="4400" dirty="0" smtClean="0">
                <a:latin typeface="Calibri" panose="020F0502020204030204" pitchFamily="34" charset="0"/>
              </a:rPr>
              <a:t>Скидки для членов профсоюза</a:t>
            </a:r>
            <a:endParaRPr lang="ru-RU" sz="4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6788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Руслан\Desktop\5CMQyeb0mo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240" y="1279713"/>
            <a:ext cx="7871520" cy="52456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0" y="0"/>
            <a:ext cx="9144000" cy="112474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z="4000" dirty="0">
                <a:latin typeface="Calibri" panose="020F0502020204030204" pitchFamily="34" charset="0"/>
              </a:rPr>
              <a:t>Новогодние подарки детям студентов</a:t>
            </a:r>
          </a:p>
        </p:txBody>
      </p:sp>
    </p:spTree>
    <p:extLst>
      <p:ext uri="{BB962C8B-B14F-4D97-AF65-F5344CB8AC3E}">
        <p14:creationId xmlns:p14="http://schemas.microsoft.com/office/powerpoint/2010/main" val="1978896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962" y="1628800"/>
            <a:ext cx="6806076" cy="52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0" y="0"/>
            <a:ext cx="9144000" cy="112474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z="4000" dirty="0">
                <a:latin typeface="Calibri" panose="020F0502020204030204" pitchFamily="34" charset="0"/>
              </a:rPr>
              <a:t>http://vk.com/ppougtu</a:t>
            </a:r>
            <a:endParaRPr lang="ru-RU" sz="40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628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0" y="2852936"/>
            <a:ext cx="9144000" cy="187220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4000" dirty="0" smtClean="0">
                <a:latin typeface="Calibri" panose="020F0502020204030204" pitchFamily="34" charset="0"/>
              </a:rPr>
              <a:t>ПРОФСОЮЗ</a:t>
            </a:r>
          </a:p>
          <a:p>
            <a:pPr>
              <a:lnSpc>
                <a:spcPct val="100000"/>
              </a:lnSpc>
            </a:pPr>
            <a:r>
              <a:rPr lang="ru-RU" sz="4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РЕАЛЬНАЯ ПОМОЩЬ В НУЖНОЕ ВРЕМЯ!</a:t>
            </a:r>
            <a:endParaRPr lang="ru-RU" sz="40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812406"/>
          </a:xfrm>
          <a:prstGeom prst="rect">
            <a:avLst/>
          </a:prstGeom>
        </p:spPr>
      </p:pic>
      <p:pic>
        <p:nvPicPr>
          <p:cNvPr id="5" name="Picture 2" descr="C:\Users\Руслан\Desktop\image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638" r="100000">
                        <a14:foregroundMark x1="6380" y1="30102" x2="48006" y2="3827"/>
                        <a14:foregroundMark x1="46730" y1="5612" x2="44657" y2="28827"/>
                        <a14:foregroundMark x1="9729" y1="30867" x2="42265" y2="28827"/>
                        <a14:foregroundMark x1="52632" y1="7143" x2="85965" y2="20918"/>
                        <a14:foregroundMark x1="70335" y1="24235" x2="53429" y2="242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4045" y="86266"/>
            <a:ext cx="2072451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487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1086</TotalTime>
  <Words>775</Words>
  <Application>Microsoft Office PowerPoint</Application>
  <PresentationFormat>Экран (4:3)</PresentationFormat>
  <Paragraphs>185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8" baseType="lpstr">
      <vt:lpstr>Arial</vt:lpstr>
      <vt:lpstr>Calibri</vt:lpstr>
      <vt:lpstr>Century Gothic</vt:lpstr>
      <vt:lpstr>Courier New</vt:lpstr>
      <vt:lpstr>Palatino Linotype</vt:lpstr>
      <vt:lpstr>Wingdings</vt:lpstr>
      <vt:lpstr>Исполнительная</vt:lpstr>
      <vt:lpstr>Презентация PowerPoint</vt:lpstr>
      <vt:lpstr>Основная задача</vt:lpstr>
      <vt:lpstr>Презентация PowerPoint</vt:lpstr>
      <vt:lpstr>Структура Коми республиканской организации  Нефтегазстройпрофсоюза России</vt:lpstr>
      <vt:lpstr>Структура Коми республиканской организации  Нефтегазстройпрофсоюза России</vt:lpstr>
      <vt:lpstr>Структура ППО УГТУ</vt:lpstr>
      <vt:lpstr>Причины объединения сотрудников и студентов</vt:lpstr>
      <vt:lpstr>Защита и поддержка студентов</vt:lpstr>
      <vt:lpstr>Поддержание здорового образа жизни</vt:lpstr>
      <vt:lpstr>Профсоюзное бюро студентов</vt:lpstr>
      <vt:lpstr>Профорг группы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Отчетно-выборная конференция</dc:title>
  <dc:creator>Руслан Станиславович</dc:creator>
  <cp:lastModifiedBy>Александр В. Качесов</cp:lastModifiedBy>
  <cp:revision>118</cp:revision>
  <dcterms:created xsi:type="dcterms:W3CDTF">2014-04-27T14:42:29Z</dcterms:created>
  <dcterms:modified xsi:type="dcterms:W3CDTF">2015-03-18T10:51:16Z</dcterms:modified>
</cp:coreProperties>
</file>