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9144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>
      <a:defRPr>
        <a:latin typeface="+mn-lt"/>
        <a:ea typeface="+mn-ea"/>
        <a:cs typeface="+mn-cs"/>
        <a:sym typeface="Helvetica"/>
      </a:defRPr>
    </a:lvl2pPr>
    <a:lvl3pPr>
      <a:defRPr>
        <a:latin typeface="+mn-lt"/>
        <a:ea typeface="+mn-ea"/>
        <a:cs typeface="+mn-cs"/>
        <a:sym typeface="Helvetica"/>
      </a:defRPr>
    </a:lvl3pPr>
    <a:lvl4pPr>
      <a:defRPr>
        <a:latin typeface="+mn-lt"/>
        <a:ea typeface="+mn-ea"/>
        <a:cs typeface="+mn-cs"/>
        <a:sym typeface="Helvetica"/>
      </a:defRPr>
    </a:lvl4pPr>
    <a:lvl5pPr>
      <a:defRPr>
        <a:latin typeface="+mn-lt"/>
        <a:ea typeface="+mn-ea"/>
        <a:cs typeface="+mn-cs"/>
        <a:sym typeface="Helvetica"/>
      </a:defRPr>
    </a:lvl5pPr>
    <a:lvl6pPr>
      <a:defRPr>
        <a:latin typeface="+mn-lt"/>
        <a:ea typeface="+mn-ea"/>
        <a:cs typeface="+mn-cs"/>
        <a:sym typeface="Helvetica"/>
      </a:defRPr>
    </a:lvl6pPr>
    <a:lvl7pPr>
      <a:defRPr>
        <a:latin typeface="+mn-lt"/>
        <a:ea typeface="+mn-ea"/>
        <a:cs typeface="+mn-cs"/>
        <a:sym typeface="Helvetica"/>
      </a:defRPr>
    </a:lvl7pPr>
    <a:lvl8pPr>
      <a:defRPr>
        <a:latin typeface="+mn-lt"/>
        <a:ea typeface="+mn-ea"/>
        <a:cs typeface="+mn-cs"/>
        <a:sym typeface="Helvetica"/>
      </a:defRPr>
    </a:lvl8pPr>
    <a:lvl9pPr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</a:lstStyle>
          <a:p>
            <a:pPr lvl="0">
              <a:defRPr sz="1800"/>
            </a:pPr>
            <a:r>
              <a:rPr sz="3200"/>
              <a:t>Click to edit Master subtitle style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457200" y="274638"/>
            <a:ext cx="6019800" cy="65833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 lvl="0">
              <a:defRPr b="0" cap="none" sz="1800"/>
            </a:pPr>
            <a:r>
              <a:rPr b="1" cap="all" sz="4000"/>
              <a:t>Click to edit Master title style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</a:lstStyle>
          <a:p>
            <a:pPr lvl="0">
              <a:defRPr sz="1800"/>
            </a:pPr>
            <a:r>
              <a:rPr sz="2000"/>
              <a:t>Click to edit Master text styles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Click to edit Master text styles</a:t>
            </a:r>
            <a:endParaRPr sz="2800"/>
          </a:p>
          <a:p>
            <a:pPr lvl="1">
              <a:defRPr sz="1800"/>
            </a:pPr>
            <a:r>
              <a:rPr sz="2800"/>
              <a:t>Second level</a:t>
            </a:r>
            <a:endParaRPr sz="2800"/>
          </a:p>
          <a:p>
            <a:pPr lvl="2">
              <a:defRPr sz="1800"/>
            </a:pPr>
            <a:r>
              <a:rPr sz="2800"/>
              <a:t>Third level</a:t>
            </a:r>
            <a:endParaRPr sz="2800"/>
          </a:p>
          <a:p>
            <a:pPr lvl="3">
              <a:defRPr sz="1800"/>
            </a:pPr>
            <a:r>
              <a:rPr sz="2800"/>
              <a:t>Fourth level</a:t>
            </a:r>
            <a:endParaRPr sz="2800"/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435464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b="1" sz="2400"/>
            </a:lvl1pPr>
          </a:lstStyle>
          <a:p>
            <a:pPr lvl="0">
              <a:defRPr b="0" sz="1800"/>
            </a:pPr>
            <a:r>
              <a:rPr b="1" sz="2400"/>
              <a:t>Click to edit Master text styles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457200" y="0"/>
            <a:ext cx="8229600" cy="169227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3008315" cy="143510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553200" y="6245225"/>
            <a:ext cx="2133600" cy="288822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 algn="r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algn="ctr">
        <a:defRPr sz="4400">
          <a:latin typeface="Arial"/>
          <a:ea typeface="Arial"/>
          <a:cs typeface="Arial"/>
          <a:sym typeface="Arial"/>
        </a:defRPr>
      </a:lvl6pPr>
      <a:lvl7pPr algn="ctr">
        <a:defRPr sz="4400">
          <a:latin typeface="Arial"/>
          <a:ea typeface="Arial"/>
          <a:cs typeface="Arial"/>
          <a:sym typeface="Arial"/>
        </a:defRPr>
      </a:lvl7pPr>
      <a:lvl8pPr algn="ctr">
        <a:defRPr sz="4400">
          <a:latin typeface="Arial"/>
          <a:ea typeface="Arial"/>
          <a:cs typeface="Arial"/>
          <a:sym typeface="Arial"/>
        </a:defRPr>
      </a:lvl8pPr>
      <a:lvl9pPr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1945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517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6pPr>
      <a:lvl7pPr marL="31089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7pPr>
      <a:lvl8pPr marL="35661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8pPr>
      <a:lvl9pPr marL="40233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52" name="Group 52"/>
          <p:cNvGrpSpPr/>
          <p:nvPr/>
        </p:nvGrpSpPr>
        <p:grpSpPr>
          <a:xfrm>
            <a:off x="0" y="2438400"/>
            <a:ext cx="9144000" cy="1981200"/>
            <a:chOff x="0" y="0"/>
            <a:chExt cx="9144000" cy="1981200"/>
          </a:xfrm>
        </p:grpSpPr>
        <p:sp>
          <p:nvSpPr>
            <p:cNvPr id="50" name="Shape 50"/>
            <p:cNvSpPr/>
            <p:nvPr/>
          </p:nvSpPr>
          <p:spPr>
            <a:xfrm>
              <a:off x="0" y="0"/>
              <a:ext cx="9144000" cy="19812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126764"/>
              <a:ext cx="9144000" cy="17276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</a:rPr>
                <a:t>Наша душа небесного происхождения</a:t>
              </a:r>
            </a:p>
          </p:txBody>
        </p:sp>
      </p:grpSp>
      <p:pic>
        <p:nvPicPr>
          <p:cNvPr id="53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6" name="Group 56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54" name="Shape 5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57" name="Shape 57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8" name="Shape 58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BE0E3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  <a:t>Допущения гуманной педагогики</a:t>
            </a: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</a:p>
        </p:txBody>
      </p:sp>
      <p:sp>
        <p:nvSpPr>
          <p:cNvPr id="150" name="Shape 150"/>
          <p:cNvSpPr/>
          <p:nvPr/>
        </p:nvSpPr>
        <p:spPr>
          <a:xfrm>
            <a:off x="3352800" y="1403647"/>
            <a:ext cx="5791200" cy="92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Реальность Высшего Мира, Мира Духовного, Бога</a:t>
            </a:r>
          </a:p>
        </p:txBody>
      </p:sp>
      <p:sp>
        <p:nvSpPr>
          <p:cNvPr id="151" name="Shape 151"/>
          <p:cNvSpPr/>
          <p:nvPr/>
        </p:nvSpPr>
        <p:spPr>
          <a:xfrm>
            <a:off x="0" y="5054897"/>
            <a:ext cx="4495800" cy="139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Бессмертие Духа –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его устремленность к совершенствованию</a:t>
            </a:r>
          </a:p>
        </p:txBody>
      </p:sp>
      <p:sp>
        <p:nvSpPr>
          <p:cNvPr id="152" name="Shape 152"/>
          <p:cNvSpPr/>
          <p:nvPr/>
        </p:nvSpPr>
        <p:spPr>
          <a:xfrm>
            <a:off x="4114795" y="26669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3" name="Shape 153"/>
          <p:cNvSpPr/>
          <p:nvPr/>
        </p:nvSpPr>
        <p:spPr>
          <a:xfrm>
            <a:off x="34289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4" name="Shape 154"/>
          <p:cNvSpPr/>
          <p:nvPr/>
        </p:nvSpPr>
        <p:spPr>
          <a:xfrm>
            <a:off x="48767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>
    <p:checker dir="horz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BE0E3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  <a:t>Допущения гуманной педагогики</a:t>
            </a: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</a:p>
        </p:txBody>
      </p:sp>
      <p:sp>
        <p:nvSpPr>
          <p:cNvPr id="157" name="Shape 157"/>
          <p:cNvSpPr/>
          <p:nvPr/>
        </p:nvSpPr>
        <p:spPr>
          <a:xfrm>
            <a:off x="0" y="5054897"/>
            <a:ext cx="4495800" cy="139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Бессмертие Духа –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его устремленность к совершенствованию</a:t>
            </a:r>
          </a:p>
        </p:txBody>
      </p:sp>
      <p:sp>
        <p:nvSpPr>
          <p:cNvPr id="158" name="Shape 158"/>
          <p:cNvSpPr/>
          <p:nvPr/>
        </p:nvSpPr>
        <p:spPr>
          <a:xfrm>
            <a:off x="4876800" y="5054897"/>
            <a:ext cx="4267200" cy="139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Земная жизнь – отрезок пути совершенствования</a:t>
            </a:r>
          </a:p>
        </p:txBody>
      </p:sp>
      <p:sp>
        <p:nvSpPr>
          <p:cNvPr id="159" name="Shape 159"/>
          <p:cNvSpPr/>
          <p:nvPr/>
        </p:nvSpPr>
        <p:spPr>
          <a:xfrm>
            <a:off x="3352800" y="1403647"/>
            <a:ext cx="5791200" cy="92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Реальность Высшего Мира, Мира Духовного, Бога</a:t>
            </a:r>
          </a:p>
        </p:txBody>
      </p:sp>
      <p:sp>
        <p:nvSpPr>
          <p:cNvPr id="160" name="Shape 160"/>
          <p:cNvSpPr/>
          <p:nvPr/>
        </p:nvSpPr>
        <p:spPr>
          <a:xfrm>
            <a:off x="4114795" y="26669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1" name="Shape 161"/>
          <p:cNvSpPr/>
          <p:nvPr/>
        </p:nvSpPr>
        <p:spPr>
          <a:xfrm>
            <a:off x="34289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2" name="Shape 162"/>
          <p:cNvSpPr/>
          <p:nvPr/>
        </p:nvSpPr>
        <p:spPr>
          <a:xfrm>
            <a:off x="48767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>
    <p:checker dir="horz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BE0E3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  <a:t>Допущения гуманной педагогики</a:t>
            </a: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</a:p>
        </p:txBody>
      </p:sp>
      <p:sp>
        <p:nvSpPr>
          <p:cNvPr id="165" name="Shape 165"/>
          <p:cNvSpPr/>
          <p:nvPr/>
        </p:nvSpPr>
        <p:spPr>
          <a:xfrm>
            <a:off x="0" y="5054897"/>
            <a:ext cx="4495800" cy="139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Бессмертие Духа –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rPr>
              <a:t>его устремленность к совершенствованию</a:t>
            </a:r>
          </a:p>
        </p:txBody>
      </p:sp>
      <p:sp>
        <p:nvSpPr>
          <p:cNvPr id="166" name="Shape 166"/>
          <p:cNvSpPr/>
          <p:nvPr/>
        </p:nvSpPr>
        <p:spPr>
          <a:xfrm>
            <a:off x="4876800" y="5054897"/>
            <a:ext cx="4267200" cy="139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Земная жизнь – отрезок пути совершенствования</a:t>
            </a:r>
          </a:p>
        </p:txBody>
      </p:sp>
      <p:sp>
        <p:nvSpPr>
          <p:cNvPr id="167" name="Shape 167"/>
          <p:cNvSpPr/>
          <p:nvPr/>
        </p:nvSpPr>
        <p:spPr>
          <a:xfrm>
            <a:off x="3352800" y="1403647"/>
            <a:ext cx="5791200" cy="92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Реальность Высшего Мира, Мира Духовного, Бога</a:t>
            </a:r>
          </a:p>
        </p:txBody>
      </p:sp>
      <p:sp>
        <p:nvSpPr>
          <p:cNvPr id="168" name="Shape 168"/>
          <p:cNvSpPr/>
          <p:nvPr/>
        </p:nvSpPr>
        <p:spPr>
          <a:xfrm>
            <a:off x="2895564" y="2354228"/>
            <a:ext cx="2819329" cy="2751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28575">
            <a:solidFill>
              <a:srgbClr val="0000F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9" name="Shape 169"/>
          <p:cNvSpPr/>
          <p:nvPr/>
        </p:nvSpPr>
        <p:spPr>
          <a:xfrm>
            <a:off x="4114795" y="26669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0" name="Shape 170"/>
          <p:cNvSpPr/>
          <p:nvPr/>
        </p:nvSpPr>
        <p:spPr>
          <a:xfrm>
            <a:off x="34289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48767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>
    <p:checker dir="horz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</a:p>
        </p:txBody>
      </p:sp>
      <p:sp>
        <p:nvSpPr>
          <p:cNvPr id="174" name="Shape 174"/>
          <p:cNvSpPr/>
          <p:nvPr/>
        </p:nvSpPr>
        <p:spPr>
          <a:xfrm>
            <a:off x="2438400" y="2209800"/>
            <a:ext cx="4114800" cy="3505200"/>
          </a:xfrm>
          <a:prstGeom prst="triangle">
            <a:avLst/>
          </a:prstGeom>
          <a:solidFill>
            <a:srgbClr val="0000FF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5" name="Shape 175"/>
          <p:cNvSpPr/>
          <p:nvPr/>
        </p:nvSpPr>
        <p:spPr>
          <a:xfrm rot="17981116">
            <a:off x="1223169" y="3588841"/>
            <a:ext cx="3922713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Явление</a:t>
            </a:r>
          </a:p>
        </p:txBody>
      </p:sp>
      <p:sp>
        <p:nvSpPr>
          <p:cNvPr id="176" name="Shape 176"/>
          <p:cNvSpPr/>
          <p:nvPr/>
        </p:nvSpPr>
        <p:spPr>
          <a:xfrm>
            <a:off x="0" y="4571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Духовная суть ребенка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</a:p>
        </p:txBody>
      </p:sp>
      <p:sp>
        <p:nvSpPr>
          <p:cNvPr id="179" name="Shape 179"/>
          <p:cNvSpPr/>
          <p:nvPr/>
        </p:nvSpPr>
        <p:spPr>
          <a:xfrm>
            <a:off x="2438400" y="2209800"/>
            <a:ext cx="4114800" cy="3505200"/>
          </a:xfrm>
          <a:prstGeom prst="triangle">
            <a:avLst/>
          </a:prstGeom>
          <a:solidFill>
            <a:srgbClr val="0000FF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0" name="Shape 180"/>
          <p:cNvSpPr/>
          <p:nvPr/>
        </p:nvSpPr>
        <p:spPr>
          <a:xfrm rot="17981116">
            <a:off x="1223169" y="3588841"/>
            <a:ext cx="3922713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Явление</a:t>
            </a:r>
          </a:p>
        </p:txBody>
      </p:sp>
      <p:sp>
        <p:nvSpPr>
          <p:cNvPr id="181" name="Shape 181"/>
          <p:cNvSpPr/>
          <p:nvPr/>
        </p:nvSpPr>
        <p:spPr>
          <a:xfrm rot="3564032">
            <a:off x="3853655" y="3741241"/>
            <a:ext cx="3922715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Миссия</a:t>
            </a:r>
          </a:p>
        </p:txBody>
      </p:sp>
      <p:sp>
        <p:nvSpPr>
          <p:cNvPr id="182" name="Shape 182"/>
          <p:cNvSpPr/>
          <p:nvPr/>
        </p:nvSpPr>
        <p:spPr>
          <a:xfrm>
            <a:off x="0" y="4571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Духовная суть ребенка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</a:p>
        </p:txBody>
      </p:sp>
      <p:sp>
        <p:nvSpPr>
          <p:cNvPr id="185" name="Shape 185"/>
          <p:cNvSpPr/>
          <p:nvPr/>
        </p:nvSpPr>
        <p:spPr>
          <a:xfrm>
            <a:off x="2438400" y="2209800"/>
            <a:ext cx="4114800" cy="3505200"/>
          </a:xfrm>
          <a:prstGeom prst="triangle">
            <a:avLst/>
          </a:prstGeom>
          <a:solidFill>
            <a:srgbClr val="0000FF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6" name="Shape 186"/>
          <p:cNvSpPr/>
          <p:nvPr/>
        </p:nvSpPr>
        <p:spPr>
          <a:xfrm rot="17981116">
            <a:off x="1223169" y="3588841"/>
            <a:ext cx="3922713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Явление</a:t>
            </a:r>
          </a:p>
        </p:txBody>
      </p:sp>
      <p:sp>
        <p:nvSpPr>
          <p:cNvPr id="187" name="Shape 187"/>
          <p:cNvSpPr/>
          <p:nvPr/>
        </p:nvSpPr>
        <p:spPr>
          <a:xfrm rot="3564032">
            <a:off x="3853655" y="3741241"/>
            <a:ext cx="3922715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Миссия</a:t>
            </a:r>
          </a:p>
        </p:txBody>
      </p:sp>
      <p:sp>
        <p:nvSpPr>
          <p:cNvPr id="188" name="Shape 188"/>
          <p:cNvSpPr/>
          <p:nvPr/>
        </p:nvSpPr>
        <p:spPr>
          <a:xfrm>
            <a:off x="2514600" y="5715297"/>
            <a:ext cx="3922713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Энергия Духа</a:t>
            </a:r>
          </a:p>
        </p:txBody>
      </p:sp>
      <p:sp>
        <p:nvSpPr>
          <p:cNvPr id="189" name="Shape 189"/>
          <p:cNvSpPr/>
          <p:nvPr/>
        </p:nvSpPr>
        <p:spPr>
          <a:xfrm>
            <a:off x="0" y="4571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Духовная суть ребенка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  <a:br/>
          </a:p>
        </p:txBody>
      </p:sp>
      <p:sp>
        <p:nvSpPr>
          <p:cNvPr id="192" name="Shape 192"/>
          <p:cNvSpPr/>
          <p:nvPr/>
        </p:nvSpPr>
        <p:spPr>
          <a:xfrm rot="10800000">
            <a:off x="2438400" y="2209800"/>
            <a:ext cx="4114800" cy="3505202"/>
          </a:xfrm>
          <a:prstGeom prst="triangle">
            <a:avLst/>
          </a:prstGeom>
          <a:solidFill>
            <a:srgbClr val="FF00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3" name="Shape 193"/>
          <p:cNvSpPr/>
          <p:nvPr/>
        </p:nvSpPr>
        <p:spPr>
          <a:xfrm rot="3557930">
            <a:off x="1295399" y="3840460"/>
            <a:ext cx="3921128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Развитие</a:t>
            </a:r>
          </a:p>
        </p:txBody>
      </p:sp>
      <p:sp>
        <p:nvSpPr>
          <p:cNvPr id="194" name="Shape 194"/>
          <p:cNvSpPr/>
          <p:nvPr/>
        </p:nvSpPr>
        <p:spPr>
          <a:xfrm>
            <a:off x="0" y="2285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Природа в ребенке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  <a:br/>
          </a:p>
        </p:txBody>
      </p:sp>
      <p:sp>
        <p:nvSpPr>
          <p:cNvPr id="197" name="Shape 197"/>
          <p:cNvSpPr/>
          <p:nvPr/>
        </p:nvSpPr>
        <p:spPr>
          <a:xfrm rot="10800000">
            <a:off x="2438400" y="2209800"/>
            <a:ext cx="4114800" cy="3505202"/>
          </a:xfrm>
          <a:prstGeom prst="triangle">
            <a:avLst/>
          </a:prstGeom>
          <a:solidFill>
            <a:srgbClr val="FF00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8" name="Shape 198"/>
          <p:cNvSpPr/>
          <p:nvPr/>
        </p:nvSpPr>
        <p:spPr>
          <a:xfrm rot="3557930">
            <a:off x="1295399" y="3840460"/>
            <a:ext cx="3921128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Развитие</a:t>
            </a:r>
          </a:p>
        </p:txBody>
      </p:sp>
      <p:sp>
        <p:nvSpPr>
          <p:cNvPr id="199" name="Shape 199"/>
          <p:cNvSpPr/>
          <p:nvPr/>
        </p:nvSpPr>
        <p:spPr>
          <a:xfrm rot="18030255">
            <a:off x="3764755" y="3931741"/>
            <a:ext cx="3922715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Взросление</a:t>
            </a:r>
          </a:p>
        </p:txBody>
      </p:sp>
      <p:sp>
        <p:nvSpPr>
          <p:cNvPr id="200" name="Shape 200"/>
          <p:cNvSpPr/>
          <p:nvPr/>
        </p:nvSpPr>
        <p:spPr>
          <a:xfrm>
            <a:off x="0" y="2285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Природа в ребенке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  <a:br/>
            <a:br/>
          </a:p>
        </p:txBody>
      </p:sp>
      <p:sp>
        <p:nvSpPr>
          <p:cNvPr id="203" name="Shape 203"/>
          <p:cNvSpPr/>
          <p:nvPr/>
        </p:nvSpPr>
        <p:spPr>
          <a:xfrm rot="10800000">
            <a:off x="2438400" y="2209800"/>
            <a:ext cx="4114800" cy="3505202"/>
          </a:xfrm>
          <a:prstGeom prst="triangle">
            <a:avLst/>
          </a:prstGeom>
          <a:solidFill>
            <a:srgbClr val="FF00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4" name="Shape 204"/>
          <p:cNvSpPr/>
          <p:nvPr/>
        </p:nvSpPr>
        <p:spPr>
          <a:xfrm rot="3557930">
            <a:off x="1295399" y="3840460"/>
            <a:ext cx="3921128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Развитие</a:t>
            </a:r>
          </a:p>
        </p:txBody>
      </p:sp>
      <p:sp>
        <p:nvSpPr>
          <p:cNvPr id="205" name="Shape 205"/>
          <p:cNvSpPr/>
          <p:nvPr/>
        </p:nvSpPr>
        <p:spPr>
          <a:xfrm rot="18030255">
            <a:off x="3764755" y="3931741"/>
            <a:ext cx="3922715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Взросление</a:t>
            </a:r>
          </a:p>
        </p:txBody>
      </p:sp>
      <p:sp>
        <p:nvSpPr>
          <p:cNvPr id="206" name="Shape 206"/>
          <p:cNvSpPr/>
          <p:nvPr/>
        </p:nvSpPr>
        <p:spPr>
          <a:xfrm>
            <a:off x="2514600" y="1752897"/>
            <a:ext cx="3922713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Свобода</a:t>
            </a:r>
          </a:p>
        </p:txBody>
      </p:sp>
      <p:sp>
        <p:nvSpPr>
          <p:cNvPr id="207" name="Shape 207"/>
          <p:cNvSpPr/>
          <p:nvPr/>
        </p:nvSpPr>
        <p:spPr>
          <a:xfrm>
            <a:off x="0" y="228599"/>
            <a:ext cx="9144000" cy="94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6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Природа в ребенке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 defTabSz="877822">
              <a:defRPr sz="1800"/>
            </a:pPr>
            <a: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  <a:t>Сущность ребенка</a:t>
            </a: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  <a:br>
              <a:rPr sz="5700">
                <a:solidFill>
                  <a:srgbClr val="0000FF"/>
                </a:solidFill>
                <a:effectLst>
                  <a:outerShdw sx="100000" sy="100000" kx="0" ky="0" algn="b" rotWithShape="0" blurRad="38100" dist="36576" dir="2700000">
                    <a:srgbClr val="000000"/>
                  </a:outerShdw>
                </a:effectLst>
              </a:rPr>
            </a:br>
          </a:p>
        </p:txBody>
      </p:sp>
      <p:sp>
        <p:nvSpPr>
          <p:cNvPr id="210" name="Shape 210"/>
          <p:cNvSpPr/>
          <p:nvPr/>
        </p:nvSpPr>
        <p:spPr>
          <a:xfrm rot="10800000">
            <a:off x="2438400" y="2590800"/>
            <a:ext cx="4114800" cy="3505202"/>
          </a:xfrm>
          <a:prstGeom prst="triangle">
            <a:avLst/>
          </a:prstGeom>
          <a:solidFill>
            <a:srgbClr val="FF0000">
              <a:alpha val="40000"/>
            </a:srgbClr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2438400" y="1447800"/>
            <a:ext cx="4114800" cy="3505200"/>
          </a:xfrm>
          <a:prstGeom prst="triangle">
            <a:avLst/>
          </a:prstGeom>
          <a:solidFill>
            <a:srgbClr val="0000FF">
              <a:alpha val="40000"/>
            </a:srgbClr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508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16" name="Group 216"/>
          <p:cNvGrpSpPr/>
          <p:nvPr/>
        </p:nvGrpSpPr>
        <p:grpSpPr>
          <a:xfrm>
            <a:off x="3276570" y="2654270"/>
            <a:ext cx="2355791" cy="2298643"/>
            <a:chOff x="-29" y="-29"/>
            <a:chExt cx="2355790" cy="2298641"/>
          </a:xfrm>
        </p:grpSpPr>
        <p:sp>
          <p:nvSpPr>
            <p:cNvPr id="212" name="Shape 212"/>
            <p:cNvSpPr/>
            <p:nvPr/>
          </p:nvSpPr>
          <p:spPr>
            <a:xfrm>
              <a:off x="-30" y="-30"/>
              <a:ext cx="2355791" cy="22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28575" cap="flat">
              <a:solidFill>
                <a:srgbClr val="0000FF"/>
              </a:solidFill>
              <a:prstDash val="solid"/>
              <a:bevel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019169" y="260345"/>
              <a:ext cx="317494" cy="319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6600"/>
            </a:solidFill>
            <a:ln w="9525" cap="flat">
              <a:solidFill>
                <a:srgbClr val="B6DCDF"/>
              </a:solidFill>
              <a:prstDash val="solid"/>
              <a:bevel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4" name="Shape 214"/>
            <p:cNvSpPr/>
            <p:nvPr/>
          </p:nvSpPr>
          <p:spPr>
            <a:xfrm>
              <a:off x="446083" y="1406520"/>
              <a:ext cx="317494" cy="319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6600"/>
            </a:solidFill>
            <a:ln w="9525" cap="flat">
              <a:solidFill>
                <a:srgbClr val="B6DCDF"/>
              </a:solidFill>
              <a:prstDash val="solid"/>
              <a:bevel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5" name="Shape 215"/>
            <p:cNvSpPr/>
            <p:nvPr/>
          </p:nvSpPr>
          <p:spPr>
            <a:xfrm>
              <a:off x="1655757" y="1406520"/>
              <a:ext cx="317494" cy="319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6600"/>
            </a:solidFill>
            <a:ln w="9525" cap="flat">
              <a:solidFill>
                <a:srgbClr val="B6DCDF"/>
              </a:solidFill>
              <a:prstDash val="solid"/>
              <a:bevel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64" name="Group 64"/>
          <p:cNvGrpSpPr/>
          <p:nvPr/>
        </p:nvGrpSpPr>
        <p:grpSpPr>
          <a:xfrm>
            <a:off x="21704" y="525326"/>
            <a:ext cx="9144001" cy="2603973"/>
            <a:chOff x="0" y="0"/>
            <a:chExt cx="9144000" cy="2603971"/>
          </a:xfrm>
        </p:grpSpPr>
        <p:sp>
          <p:nvSpPr>
            <p:cNvPr id="62" name="Shape 62"/>
            <p:cNvSpPr/>
            <p:nvPr/>
          </p:nvSpPr>
          <p:spPr>
            <a:xfrm>
              <a:off x="0" y="311384"/>
              <a:ext cx="9144001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3" name="Shape 63"/>
            <p:cNvSpPr/>
            <p:nvPr/>
          </p:nvSpPr>
          <p:spPr>
            <a:xfrm>
              <a:off x="0" y="0"/>
              <a:ext cx="9144001" cy="2603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60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 u="none"/>
              </a:pPr>
              <a:r>
                <a:rPr b="1" sz="6000" u="sng"/>
                <a:t>Нужно ли вам лично иметь философский взгляд на ребенка?</a:t>
              </a:r>
            </a:p>
          </p:txBody>
        </p:sp>
      </p:grpSp>
      <p:pic>
        <p:nvPicPr>
          <p:cNvPr id="65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8" name="Group 68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66" name="Shape 6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69" name="Shape 69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0" name="Shape 70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type="title" idx="4294967295"/>
          </p:nvPr>
        </p:nvSpPr>
        <p:spPr>
          <a:xfrm>
            <a:off x="0" y="-15240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</a:p>
        </p:txBody>
      </p:sp>
      <p:sp>
        <p:nvSpPr>
          <p:cNvPr id="219" name="Shape 219"/>
          <p:cNvSpPr/>
          <p:nvPr/>
        </p:nvSpPr>
        <p:spPr>
          <a:xfrm>
            <a:off x="457200" y="173372"/>
            <a:ext cx="8229600" cy="51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Вопросы для размышлений:</a:t>
            </a:r>
          </a:p>
        </p:txBody>
      </p:sp>
      <p:sp>
        <p:nvSpPr>
          <p:cNvPr id="220" name="Shape 220"/>
          <p:cNvSpPr/>
          <p:nvPr/>
        </p:nvSpPr>
        <p:spPr>
          <a:xfrm>
            <a:off x="457200" y="981075"/>
            <a:ext cx="8229600" cy="50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1. Есть у Вас какое-либо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философское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представление о Ребенке? Нуждаетесь ли Вы в такой философии?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2. Какой Вы есть Учитель (родитель, воспитатель, профессор, руководитель, начальник…):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авторитарный, властный, требовательный, строгий, справедливый, гуманный, демократичный, добрый, радостный, грубый, хмурый, с юмором, без юмора…</a:t>
            </a:r>
            <a:endParaRPr i="1"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3. Существуют три типа учителей: те, которые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объясняют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; те, которые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жалуются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; те, которые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вдохновляют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. К какому типу учителей Вы себя причисляете?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4. Начитанный ли Вы Учитель в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сфере педагогической классики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? философии? психологии? методики?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5. Стремитесь ли Вы к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новому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опыту, к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новым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педагогическим идеям?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6. Перед кем Вы чувствуете </a:t>
            </a:r>
            <a:r>
              <a:rPr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ответственность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за свой педагогический труд?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type="title" idx="4294967295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</a:p>
        </p:txBody>
      </p:sp>
      <p:sp>
        <p:nvSpPr>
          <p:cNvPr id="223" name="Shape 223"/>
          <p:cNvSpPr/>
          <p:nvPr/>
        </p:nvSpPr>
        <p:spPr>
          <a:xfrm>
            <a:off x="457200" y="173372"/>
            <a:ext cx="8229600" cy="51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Мысли для анализа:</a:t>
            </a:r>
          </a:p>
        </p:txBody>
      </p:sp>
      <p:sp>
        <p:nvSpPr>
          <p:cNvPr id="224" name="Shape 224"/>
          <p:cNvSpPr/>
          <p:nvPr/>
        </p:nvSpPr>
        <p:spPr>
          <a:xfrm>
            <a:off x="0" y="981075"/>
            <a:ext cx="9144000" cy="5213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342900" indent="-342900" algn="ctr">
              <a:spcBef>
                <a:spcPts val="400"/>
              </a:spcBef>
            </a:pPr>
            <a:r>
              <a:rPr i="1" sz="2000">
                <a:latin typeface="Arial"/>
                <a:ea typeface="Arial"/>
                <a:cs typeface="Arial"/>
                <a:sym typeface="Arial"/>
              </a:rPr>
              <a:t>От Матфея Святое Благовествование</a:t>
            </a:r>
            <a:endParaRPr i="1"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endParaRPr i="1"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i="1" sz="2000">
                <a:latin typeface="Arial"/>
                <a:ea typeface="Arial"/>
                <a:cs typeface="Arial"/>
                <a:sym typeface="Arial"/>
              </a:rPr>
              <a:t>18.1.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В то время ученики приступили к Иисусу и сказали: кто больше в Царстве Небесном?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2.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Иисус, призвав дитя, поставил его перед ними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3.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И сказал: Истинно говорю вам, если не обратитесь и не будете как дети, не войдете в Царство Небесное;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4.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Итак, кто умалится, как это дитя, тот и больше в Царстве Небесном;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5.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И кто примет одного такого дитя во имя Мое, тот и Меня принимает;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6.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А кто соблазнит одного из малых сих, верующих в Меня, тому лучше было бы, если бы повесили ему мельничный жернов на шею и потопили бы во глубине морской…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10.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Смотрите, не презирайте ни одного из малых сих, ибо Говорю вам, ангелы их на небесах всегда видят лице Отца Моего Небесного…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2900" indent="-342900">
              <a:spcBef>
                <a:spcPts val="400"/>
              </a:spcBef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sz="2000">
                <a:latin typeface="Arial"/>
                <a:ea typeface="Arial"/>
                <a:cs typeface="Arial"/>
                <a:sym typeface="Arial"/>
              </a:rPr>
              <a:t>14.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Итак, нет воли Отца вашего Небесного, чтобы погиб один из малых сих.</a:t>
            </a:r>
          </a:p>
        </p:txBody>
      </p:sp>
    </p:spTree>
  </p:cSld>
  <p:clrMapOvr>
    <a:masterClrMapping/>
  </p:clrMapOvr>
  <p:transition spd="med" advClick="1">
    <p:checker dir="horz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 defTabSz="594359">
              <a:defRPr sz="1800"/>
            </a:pPr>
            <a:br/>
            <a:br/>
            <a:br/>
            <a:br/>
            <a: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  <a:t>«Будьте же исполнители слова, а не слушатели только, обманывающие самих себя»</a:t>
            </a: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  <a: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  <a:t>(Иак. 1,22)</a:t>
            </a: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  <a:br>
              <a:rPr sz="3900">
                <a:solidFill>
                  <a:srgbClr val="0000FF"/>
                </a:solidFill>
                <a:effectLst>
                  <a:outerShdw sx="100000" sy="100000" kx="0" ky="0" algn="b" rotWithShape="0" blurRad="25400" dist="24765" dir="2700000">
                    <a:srgbClr val="000000"/>
                  </a:outerShdw>
                </a:effectLst>
              </a:rPr>
            </a:br>
          </a:p>
        </p:txBody>
      </p:sp>
    </p:spTree>
  </p:cSld>
  <p:clrMapOvr>
    <a:masterClrMapping/>
  </p:clrMapOvr>
  <p:transition spd="med" advClick="1">
    <p:checker dir="horz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 defTabSz="640079">
              <a:defRPr sz="1800"/>
            </a:pPr>
            <a:br/>
            <a:br/>
            <a:br/>
            <a:br/>
            <a:r>
              <a:rPr sz="3700">
                <a:solidFill>
                  <a:srgbClr val="0000FF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  <a:t>www.</a:t>
            </a:r>
            <a:br>
              <a:rPr sz="3700">
                <a:solidFill>
                  <a:srgbClr val="0000FF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r>
              <a:rPr sz="3700">
                <a:solidFill>
                  <a:srgbClr val="0000FF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  <a:t>amonashvili.com</a:t>
            </a:r>
            <a:br>
              <a:rPr sz="3700">
                <a:solidFill>
                  <a:srgbClr val="0000FF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br>
              <a:rPr sz="3700">
                <a:solidFill>
                  <a:srgbClr val="0000FF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  <a:t>www.</a:t>
            </a:r>
            <a:b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  <a:t>gumannajapedagogika.com</a:t>
            </a:r>
            <a:b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b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b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  <a:br>
              <a:rPr sz="3700">
                <a:solidFill>
                  <a:srgbClr val="FF0000"/>
                </a:solidFill>
                <a:effectLst>
                  <a:outerShdw sx="100000" sy="100000" kx="0" ky="0" algn="b" rotWithShape="0" blurRad="25400" dist="26669" dir="2700000">
                    <a:srgbClr val="000000"/>
                  </a:outerShdw>
                </a:effectLst>
              </a:rPr>
            </a:br>
          </a:p>
        </p:txBody>
      </p:sp>
    </p:spTree>
  </p:cSld>
  <p:clrMapOvr>
    <a:masterClrMapping/>
  </p:clrMapOvr>
  <p:transition spd="med" advClick="1">
    <p:checker dir="horz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76" name="Group 76"/>
          <p:cNvGrpSpPr/>
          <p:nvPr/>
        </p:nvGrpSpPr>
        <p:grpSpPr>
          <a:xfrm>
            <a:off x="21704" y="836712"/>
            <a:ext cx="9144001" cy="1981201"/>
            <a:chOff x="0" y="0"/>
            <a:chExt cx="9144000" cy="1981200"/>
          </a:xfrm>
        </p:grpSpPr>
        <p:sp>
          <p:nvSpPr>
            <p:cNvPr id="74" name="Shape 74"/>
            <p:cNvSpPr/>
            <p:nvPr/>
          </p:nvSpPr>
          <p:spPr>
            <a:xfrm>
              <a:off x="0" y="0"/>
              <a:ext cx="9144001" cy="1981201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126764"/>
              <a:ext cx="9144001" cy="17276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60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 u="none"/>
              </a:pPr>
              <a:r>
                <a:rPr b="1" sz="6000" u="sng"/>
                <a:t>На чем строится философский взгляд?</a:t>
              </a:r>
            </a:p>
          </p:txBody>
        </p:sp>
      </p:grpSp>
      <p:pic>
        <p:nvPicPr>
          <p:cNvPr id="77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0" name="Group 80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78" name="Shape 7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9" name="Shape 79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83" name="Group 83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81" name="Shape 81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2" name="Shape 82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88" name="Group 88"/>
          <p:cNvGrpSpPr/>
          <p:nvPr/>
        </p:nvGrpSpPr>
        <p:grpSpPr>
          <a:xfrm>
            <a:off x="21704" y="525326"/>
            <a:ext cx="9144001" cy="2603973"/>
            <a:chOff x="0" y="0"/>
            <a:chExt cx="9144000" cy="2603971"/>
          </a:xfrm>
        </p:grpSpPr>
        <p:sp>
          <p:nvSpPr>
            <p:cNvPr id="86" name="Shape 86"/>
            <p:cNvSpPr/>
            <p:nvPr/>
          </p:nvSpPr>
          <p:spPr>
            <a:xfrm>
              <a:off x="0" y="311384"/>
              <a:ext cx="9144001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>
              <a:off x="0" y="0"/>
              <a:ext cx="9144001" cy="2603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60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 u="none"/>
              </a:pPr>
              <a:r>
                <a:rPr b="1" sz="6000" u="sng"/>
                <a:t>Как измерить истинность нашего допущения?</a:t>
              </a:r>
            </a:p>
          </p:txBody>
        </p:sp>
      </p:grpSp>
      <p:pic>
        <p:nvPicPr>
          <p:cNvPr id="89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2" name="Group 92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90" name="Shape 9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1" name="Shape 91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95" name="Group 95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93" name="Shape 93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4" name="Shape 94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100" name="Group 100"/>
          <p:cNvGrpSpPr/>
          <p:nvPr/>
        </p:nvGrpSpPr>
        <p:grpSpPr>
          <a:xfrm>
            <a:off x="21704" y="525326"/>
            <a:ext cx="9144001" cy="2603973"/>
            <a:chOff x="0" y="0"/>
            <a:chExt cx="9144000" cy="2603971"/>
          </a:xfrm>
        </p:grpSpPr>
        <p:sp>
          <p:nvSpPr>
            <p:cNvPr id="98" name="Shape 98"/>
            <p:cNvSpPr/>
            <p:nvPr/>
          </p:nvSpPr>
          <p:spPr>
            <a:xfrm>
              <a:off x="0" y="311384"/>
              <a:ext cx="9144001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9" name="Shape 99"/>
            <p:cNvSpPr/>
            <p:nvPr/>
          </p:nvSpPr>
          <p:spPr>
            <a:xfrm>
              <a:off x="0" y="0"/>
              <a:ext cx="9144001" cy="2603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60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 u="none"/>
              </a:pPr>
              <a:r>
                <a:rPr b="1" sz="6000" u="sng"/>
                <a:t>Каковы два основных и самых общих принципа допущений?</a:t>
              </a:r>
            </a:p>
          </p:txBody>
        </p:sp>
      </p:grpSp>
      <p:pic>
        <p:nvPicPr>
          <p:cNvPr id="101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4" name="Group 104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102" name="Shape 10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3" name="Shape 103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107" name="Group 107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105" name="Shape 105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6" name="Shape 106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112" name="Group 112"/>
          <p:cNvGrpSpPr/>
          <p:nvPr/>
        </p:nvGrpSpPr>
        <p:grpSpPr>
          <a:xfrm>
            <a:off x="0" y="535943"/>
            <a:ext cx="9144000" cy="5319043"/>
            <a:chOff x="0" y="0"/>
            <a:chExt cx="9144000" cy="5319042"/>
          </a:xfrm>
        </p:grpSpPr>
        <p:sp>
          <p:nvSpPr>
            <p:cNvPr id="110" name="Shape 110"/>
            <p:cNvSpPr/>
            <p:nvPr/>
          </p:nvSpPr>
          <p:spPr>
            <a:xfrm>
              <a:off x="0" y="1668920"/>
              <a:ext cx="9144000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6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1" name="Shape 111"/>
            <p:cNvSpPr/>
            <p:nvPr/>
          </p:nvSpPr>
          <p:spPr>
            <a:xfrm>
              <a:off x="0" y="0"/>
              <a:ext cx="9144000" cy="53190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r>
                <a:rPr b="1" sz="3600" u="sng">
                  <a:latin typeface="Arial"/>
                  <a:ea typeface="Arial"/>
                  <a:cs typeface="Arial"/>
                  <a:sym typeface="Arial"/>
                </a:rPr>
                <a:t>Идеалистический взгляд </a:t>
              </a: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endParaRPr sz="3600" u="sng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r>
                <a:rPr sz="3600" u="sng">
                  <a:latin typeface="Arial"/>
                  <a:ea typeface="Arial"/>
                  <a:cs typeface="Arial"/>
                  <a:sym typeface="Arial"/>
                </a:rPr>
                <a:t>(мир сотворён Богом, дух человека бессмертен - в начале было Слово);</a:t>
              </a: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endParaRPr sz="3600" u="sng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r>
                <a:rPr b="1" sz="3600" u="sng">
                  <a:latin typeface="Arial"/>
                  <a:ea typeface="Arial"/>
                  <a:cs typeface="Arial"/>
                  <a:sym typeface="Arial"/>
                </a:rPr>
                <a:t>Материалистический взгляд </a:t>
              </a:r>
              <a:endParaRPr sz="2400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endParaRPr sz="3600" u="sng">
                <a:latin typeface="Arial"/>
                <a:ea typeface="Arial"/>
                <a:cs typeface="Arial"/>
                <a:sym typeface="Arial"/>
              </a:endParaRPr>
            </a:p>
            <a:p>
              <a:pPr lvl="0" algn="ctr"/>
              <a:r>
                <a:rPr sz="3600" u="sng">
                  <a:latin typeface="Arial"/>
                  <a:ea typeface="Arial"/>
                  <a:cs typeface="Arial"/>
                  <a:sym typeface="Arial"/>
                </a:rPr>
                <a:t>(мир есть вечно движущаяся материя и нет никакого бессмертия духа - в начале была материя).</a:t>
              </a:r>
            </a:p>
          </p:txBody>
        </p:sp>
      </p:grpSp>
      <p:grpSp>
        <p:nvGrpSpPr>
          <p:cNvPr id="115" name="Group 115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113" name="Shape 1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4" name="Shape 114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118" name="Group 118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116" name="Shape 116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7" name="Shape 117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123" name="Group 123"/>
          <p:cNvGrpSpPr/>
          <p:nvPr/>
        </p:nvGrpSpPr>
        <p:grpSpPr>
          <a:xfrm>
            <a:off x="21704" y="525326"/>
            <a:ext cx="9144001" cy="2603973"/>
            <a:chOff x="0" y="0"/>
            <a:chExt cx="9144000" cy="2603971"/>
          </a:xfrm>
        </p:grpSpPr>
        <p:sp>
          <p:nvSpPr>
            <p:cNvPr id="121" name="Shape 121"/>
            <p:cNvSpPr/>
            <p:nvPr/>
          </p:nvSpPr>
          <p:spPr>
            <a:xfrm>
              <a:off x="0" y="311384"/>
              <a:ext cx="9144001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2" name="Shape 122"/>
            <p:cNvSpPr/>
            <p:nvPr/>
          </p:nvSpPr>
          <p:spPr>
            <a:xfrm>
              <a:off x="0" y="0"/>
              <a:ext cx="9144001" cy="2603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6000" u="sng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 u="none"/>
              </a:pPr>
              <a:r>
                <a:rPr b="1" sz="6000" u="sng"/>
                <a:t>Как бы вы определили содержание четвертого измерения?</a:t>
              </a:r>
            </a:p>
          </p:txBody>
        </p:sp>
      </p:grpSp>
      <p:pic>
        <p:nvPicPr>
          <p:cNvPr id="124" name="image1.jpeg" descr="i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6500" y="3886200"/>
            <a:ext cx="1435100" cy="254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7" name="Group 127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125" name="Shape 12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6" name="Shape 126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130" name="Group 130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128" name="Shape 128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9" name="Shape 129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AFEA0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br/>
            <a:br/>
            <a:br/>
            <a:br/>
            <a:br/>
          </a:p>
        </p:txBody>
      </p:sp>
      <p:grpSp>
        <p:nvGrpSpPr>
          <p:cNvPr id="135" name="Group 135"/>
          <p:cNvGrpSpPr/>
          <p:nvPr/>
        </p:nvGrpSpPr>
        <p:grpSpPr>
          <a:xfrm>
            <a:off x="0" y="639242"/>
            <a:ext cx="9144000" cy="4968429"/>
            <a:chOff x="0" y="0"/>
            <a:chExt cx="9144000" cy="4968428"/>
          </a:xfrm>
        </p:grpSpPr>
        <p:sp>
          <p:nvSpPr>
            <p:cNvPr id="133" name="Shape 133"/>
            <p:cNvSpPr/>
            <p:nvPr/>
          </p:nvSpPr>
          <p:spPr>
            <a:xfrm>
              <a:off x="0" y="1493613"/>
              <a:ext cx="9144000" cy="1981202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00">
                  <a:solidFill>
                    <a:srgbClr val="FF6600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4" name="Shape 134"/>
            <p:cNvSpPr/>
            <p:nvPr/>
          </p:nvSpPr>
          <p:spPr>
            <a:xfrm>
              <a:off x="0" y="0"/>
              <a:ext cx="9144000" cy="49684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i="1"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i="0" sz="1800"/>
              </a:pPr>
              <a:r>
                <a:rPr b="1" i="1" sz="2400"/>
                <a:t>"Итак, отец, коль скоро родился у него сын, должен с того же самого времени возыметь об нем добрую надежду. Такая мысль предварительно возбудит попечение о воспитании детища. Ибо несправедливо жалуемся, будто бы природа весьма немногим людям дала потребную способность к наукам, и будто бы большею частью напрасно и труд и время тратятся над тупыми умами. Напротив, найдем немалое число и острых и понятных. Это есть нечто врожденное в человеке: как от природы дано птицам летать, коням ристать, диким зверям быть свирепыми; так нам достались в особенный удел разум и понятливость: сие-то заставляет думать, что наша душа есть небесного происхождения."</a:t>
              </a:r>
            </a:p>
          </p:txBody>
        </p:sp>
      </p:grpSp>
      <p:grpSp>
        <p:nvGrpSpPr>
          <p:cNvPr id="138" name="Group 138"/>
          <p:cNvGrpSpPr/>
          <p:nvPr/>
        </p:nvGrpSpPr>
        <p:grpSpPr>
          <a:xfrm>
            <a:off x="-457200" y="9220200"/>
            <a:ext cx="9144000" cy="6858000"/>
            <a:chOff x="0" y="0"/>
            <a:chExt cx="9144000" cy="6858000"/>
          </a:xfrm>
        </p:grpSpPr>
        <p:sp>
          <p:nvSpPr>
            <p:cNvPr id="136" name="Shape 13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7" name="Shape 137"/>
            <p:cNvSpPr/>
            <p:nvPr/>
          </p:nvSpPr>
          <p:spPr>
            <a:xfrm>
              <a:off x="0" y="2765989"/>
              <a:ext cx="9144000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  <p:grpSp>
        <p:nvGrpSpPr>
          <p:cNvPr id="141" name="Group 141"/>
          <p:cNvGrpSpPr/>
          <p:nvPr/>
        </p:nvGrpSpPr>
        <p:grpSpPr>
          <a:xfrm>
            <a:off x="-1135064" y="9448800"/>
            <a:ext cx="9144003" cy="6858000"/>
            <a:chOff x="0" y="0"/>
            <a:chExt cx="9144002" cy="6858000"/>
          </a:xfrm>
        </p:grpSpPr>
        <p:sp>
          <p:nvSpPr>
            <p:cNvPr id="139" name="Shape 139"/>
            <p:cNvSpPr/>
            <p:nvPr/>
          </p:nvSpPr>
          <p:spPr>
            <a:xfrm>
              <a:off x="-1" y="0"/>
              <a:ext cx="9144003" cy="6858000"/>
            </a:xfrm>
            <a:prstGeom prst="rect">
              <a:avLst/>
            </a:prstGeom>
            <a:solidFill>
              <a:srgbClr val="EAFE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6000">
                  <a:solidFill>
                    <a:srgbClr val="0000FF"/>
                  </a:solidFill>
                  <a:effectLst>
                    <a:outerShdw sx="100000" sy="100000" kx="0" ky="0" algn="b" rotWithShape="0" blurRad="38100" dist="38100" dir="2700000">
                      <a:srgbClr val="00000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0" name="Shape 140"/>
            <p:cNvSpPr/>
            <p:nvPr/>
          </p:nvSpPr>
          <p:spPr>
            <a:xfrm>
              <a:off x="-1" y="2765989"/>
              <a:ext cx="9144003" cy="1326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/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  <a:br>
                <a:rPr>
                  <a:latin typeface="Arial"/>
                  <a:ea typeface="Arial"/>
                  <a:cs typeface="Arial"/>
                  <a:sym typeface="Arial"/>
                </a:rPr>
              </a:br>
            </a:p>
          </p:txBody>
        </p:sp>
      </p:grpSp>
    </p:spTree>
  </p:cSld>
  <p:clrMapOvr>
    <a:masterClrMapping/>
  </p:clrMapOvr>
  <p:transition spd="med" advClick="1">
    <p:checker dir="horz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type="title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BE0E3"/>
          </a:solidFill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  <a:t>Допущения гуманной педагогики</a:t>
            </a: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  <a:br>
              <a:rPr sz="4000">
                <a:solidFill>
                  <a:srgbClr val="0000FF"/>
                </a:solidFill>
                <a:effectLst>
                  <a:outerShdw sx="100000" sy="100000" kx="0" ky="0" algn="b" rotWithShape="0" blurRad="38100" dist="38100" dir="2700000">
                    <a:srgbClr val="000000"/>
                  </a:outerShdw>
                </a:effectLst>
              </a:rPr>
            </a:br>
          </a:p>
        </p:txBody>
      </p:sp>
      <p:sp>
        <p:nvSpPr>
          <p:cNvPr id="144" name="Shape 144"/>
          <p:cNvSpPr/>
          <p:nvPr/>
        </p:nvSpPr>
        <p:spPr>
          <a:xfrm>
            <a:off x="3352800" y="1403647"/>
            <a:ext cx="5791200" cy="92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FF6600"/>
                </a:solidFill>
                <a:effectLst>
                  <a:outerShdw sx="100000" sy="100000" kx="0" ky="0" algn="b" rotWithShape="0" blurRad="38100" dist="38100" dir="2700000">
                    <a:srgbClr val="DDDDDD"/>
                  </a:outerShdw>
                </a:effectLst>
              </a:rPr>
              <a:t>Реальность Высшего Мира, Мира Духовного, Бога</a:t>
            </a:r>
          </a:p>
        </p:txBody>
      </p:sp>
      <p:sp>
        <p:nvSpPr>
          <p:cNvPr id="145" name="Shape 145"/>
          <p:cNvSpPr/>
          <p:nvPr/>
        </p:nvSpPr>
        <p:spPr>
          <a:xfrm>
            <a:off x="4114795" y="26669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6" name="Shape 146"/>
          <p:cNvSpPr/>
          <p:nvPr/>
        </p:nvSpPr>
        <p:spPr>
          <a:xfrm>
            <a:off x="34289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4876795" y="4038595"/>
            <a:ext cx="380991" cy="380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6600"/>
          </a:solidFill>
          <a:ln>
            <a:solidFill>
              <a:srgbClr val="B6DCDF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>
    <p:checker dir="horz"/>
  </p:transition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